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olors3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hart20.xml" ContentType="application/vnd.openxmlformats-officedocument.drawingml.chart+xml"/>
  <Override PartName="/ppt/charts/chart18.xml" ContentType="application/vnd.openxmlformats-officedocument.drawingml.chart+xml"/>
  <Override PartName="/ppt/charts/chart17.xml" ContentType="application/vnd.openxmlformats-officedocument.drawingml.chart+xml"/>
  <Override PartName="/ppt/charts/chart16.xml" ContentType="application/vnd.openxmlformats-officedocument.drawingml.chart+xml"/>
  <Override PartName="/ppt/charts/chart15.xml" ContentType="application/vnd.openxmlformats-officedocument.drawingml.chart+xml"/>
  <Override PartName="/ppt/charts/chart14.xml" ContentType="application/vnd.openxmlformats-officedocument.drawingml.chart+xml"/>
  <Override PartName="/ppt/charts/chart13.xml" ContentType="application/vnd.openxmlformats-officedocument.drawingml.chart+xml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style2.xml" ContentType="application/vnd.ms-office.chartstyle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chart2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2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olors2.xml" ContentType="application/vnd.ms-office.chartcolorstyle+xml"/>
  <Override PartName="/ppt/charts/style3.xml" ContentType="application/vnd.ms-office.chartstyle+xml"/>
  <Override PartName="/ppt/charts/chart19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76" r:id="rId5"/>
    <p:sldId id="385" r:id="rId6"/>
    <p:sldId id="395" r:id="rId7"/>
    <p:sldId id="396" r:id="rId8"/>
    <p:sldId id="415" r:id="rId9"/>
    <p:sldId id="397" r:id="rId10"/>
    <p:sldId id="398" r:id="rId11"/>
    <p:sldId id="400" r:id="rId12"/>
    <p:sldId id="399" r:id="rId13"/>
    <p:sldId id="401" r:id="rId14"/>
    <p:sldId id="411" r:id="rId15"/>
    <p:sldId id="403" r:id="rId16"/>
    <p:sldId id="402" r:id="rId17"/>
    <p:sldId id="404" r:id="rId18"/>
    <p:sldId id="405" r:id="rId19"/>
    <p:sldId id="406" r:id="rId20"/>
    <p:sldId id="407" r:id="rId21"/>
    <p:sldId id="408" r:id="rId22"/>
    <p:sldId id="409" r:id="rId23"/>
    <p:sldId id="284" r:id="rId2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FEC"/>
    <a:srgbClr val="83A3C7"/>
    <a:srgbClr val="97ADCD"/>
    <a:srgbClr val="F76F09"/>
    <a:srgbClr val="F66E08"/>
    <a:srgbClr val="FFDD71"/>
    <a:srgbClr val="009999"/>
    <a:srgbClr val="42A7A6"/>
    <a:srgbClr val="7DC9C0"/>
    <a:srgbClr val="AA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0898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08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G.INTRA\DATA\GROUPS\CONTROL\SAVE-Statistiken\%23Save%202014-2022%20Auswertu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G.INTRA\DATA\GROUPS\CONTROL\SAVE-Statistiken\%23Save%202014-2022%20Auswertu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G.INTRA\DATA\GROUPS\CONTROL\SAVE-Statistiken\%23Save%202014-2022%20Auswertu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G.INTRA\DATA\GROUPS\CONTROL\SAVE-Statistiken\%23Save%202014-2022%20Auswertu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G.INTRA\DATA\GROUPS\CONTROL\SAVE-Statistiken\%23Save%202014-2022%20Auswertu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G.INTRA\DATA\GROUPS\CONTROL\SAVE-Statistiken\%23Save%202014-2022%20Auswertu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G.INTRA\DATA\GROUPS\CONTROL\SAVE-Statistiken\%23Save%202014-2022%20Auswertu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b="1"/>
              <a:t>Eingetragene Schulabgänger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2643204660428276E-2"/>
          <c:y val="0.20361628360775383"/>
          <c:w val="0.91814825855433002"/>
          <c:h val="0.6296799339538755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rgbClr val="F76F09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4B3-4DC3-AD33-8D6FD88CF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Qualifikationsniveau!$H$10:$AD$10</c:f>
              <c:numCache>
                <c:formatCode>General</c:formatCode>
                <c:ptCount val="23"/>
                <c:pt idx="0">
                  <c:v>490</c:v>
                </c:pt>
                <c:pt idx="1">
                  <c:v>494</c:v>
                </c:pt>
                <c:pt idx="2">
                  <c:v>535</c:v>
                </c:pt>
                <c:pt idx="3">
                  <c:v>535</c:v>
                </c:pt>
                <c:pt idx="4">
                  <c:v>657</c:v>
                </c:pt>
                <c:pt idx="5">
                  <c:v>573</c:v>
                </c:pt>
                <c:pt idx="6">
                  <c:v>595</c:v>
                </c:pt>
                <c:pt idx="7">
                  <c:v>600</c:v>
                </c:pt>
                <c:pt idx="8">
                  <c:v>700</c:v>
                </c:pt>
                <c:pt idx="9">
                  <c:v>697</c:v>
                </c:pt>
                <c:pt idx="10">
                  <c:v>689</c:v>
                </c:pt>
                <c:pt idx="11">
                  <c:v>704</c:v>
                </c:pt>
                <c:pt idx="12">
                  <c:v>713</c:v>
                </c:pt>
                <c:pt idx="13">
                  <c:v>724</c:v>
                </c:pt>
                <c:pt idx="14">
                  <c:v>701</c:v>
                </c:pt>
                <c:pt idx="15">
                  <c:v>686</c:v>
                </c:pt>
                <c:pt idx="16">
                  <c:v>721</c:v>
                </c:pt>
                <c:pt idx="17">
                  <c:v>736</c:v>
                </c:pt>
                <c:pt idx="18">
                  <c:v>648</c:v>
                </c:pt>
                <c:pt idx="19">
                  <c:v>584</c:v>
                </c:pt>
                <c:pt idx="20">
                  <c:v>482</c:v>
                </c:pt>
                <c:pt idx="21">
                  <c:v>424</c:v>
                </c:pt>
                <c:pt idx="22">
                  <c:v>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B3-4DC3-AD33-8D6FD88CF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575808"/>
        <c:axId val="303577344"/>
      </c:lineChart>
      <c:catAx>
        <c:axId val="3035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03577344"/>
        <c:crosses val="autoZero"/>
        <c:auto val="1"/>
        <c:lblAlgn val="ctr"/>
        <c:lblOffset val="100"/>
        <c:noMultiLvlLbl val="0"/>
      </c:catAx>
      <c:valAx>
        <c:axId val="3035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0357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lebenssituation!$AE$74</c:f>
              <c:strCache>
                <c:ptCount val="1"/>
                <c:pt idx="0">
                  <c:v>In Arbeit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lebenssituation!$CJ$73:$CN$73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lebenssituation!$CJ$74:$CN$74</c:f>
              <c:numCache>
                <c:formatCode>0%</c:formatCode>
                <c:ptCount val="5"/>
                <c:pt idx="0">
                  <c:v>0.84722222222222221</c:v>
                </c:pt>
                <c:pt idx="1">
                  <c:v>0.82363013698630139</c:v>
                </c:pt>
                <c:pt idx="2">
                  <c:v>0.75726141078838172</c:v>
                </c:pt>
                <c:pt idx="3">
                  <c:v>0.72877358490566035</c:v>
                </c:pt>
                <c:pt idx="4">
                  <c:v>0.64189189189189189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6-46F0-A0FE-F05799ECE080}"/>
            </c:ext>
          </c:extLst>
        </c:ser>
        <c:ser>
          <c:idx val="1"/>
          <c:order val="1"/>
          <c:tx>
            <c:strRef>
              <c:f>lebenssituation!$AE$75</c:f>
              <c:strCache>
                <c:ptCount val="1"/>
                <c:pt idx="0">
                  <c:v>In Ausbildung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lebenssituation!$CJ$73:$CN$73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lebenssituation!$CJ$75:$CN$75</c:f>
              <c:numCache>
                <c:formatCode>0%</c:formatCode>
                <c:ptCount val="5"/>
                <c:pt idx="0">
                  <c:v>0.11574074074074074</c:v>
                </c:pt>
                <c:pt idx="1">
                  <c:v>0.13356164383561644</c:v>
                </c:pt>
                <c:pt idx="2">
                  <c:v>0.18464730290456433</c:v>
                </c:pt>
                <c:pt idx="3">
                  <c:v>0.21462264150943397</c:v>
                </c:pt>
                <c:pt idx="4">
                  <c:v>0.2747747747747748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6-46F0-A0FE-F05799ECE080}"/>
            </c:ext>
          </c:extLst>
        </c:ser>
        <c:ser>
          <c:idx val="2"/>
          <c:order val="2"/>
          <c:tx>
            <c:strRef>
              <c:f>lebenssituation!$AE$76</c:f>
              <c:strCache>
                <c:ptCount val="1"/>
                <c:pt idx="0">
                  <c:v>Arbeitslos</c:v>
                </c:pt>
              </c:strCache>
            </c:strRef>
          </c:tx>
          <c:invertIfNegative val="0"/>
          <c:cat>
            <c:numRef>
              <c:f>lebenssituation!$CJ$73:$CN$73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lebenssituation!$CJ$76:$CN$76</c:f>
              <c:numCache>
                <c:formatCode>0%</c:formatCode>
                <c:ptCount val="5"/>
                <c:pt idx="0">
                  <c:v>4.6296296296296294E-3</c:v>
                </c:pt>
                <c:pt idx="1">
                  <c:v>3.4246575342465752E-3</c:v>
                </c:pt>
                <c:pt idx="2">
                  <c:v>2.0746887966804979E-3</c:v>
                </c:pt>
                <c:pt idx="3">
                  <c:v>7.0754716981132077E-3</c:v>
                </c:pt>
                <c:pt idx="4">
                  <c:v>2.9279279279279279E-2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6-46F0-A0FE-F05799ECE080}"/>
            </c:ext>
          </c:extLst>
        </c:ser>
        <c:ser>
          <c:idx val="3"/>
          <c:order val="3"/>
          <c:tx>
            <c:strRef>
              <c:f>lebenssituation!$AE$77</c:f>
              <c:strCache>
                <c:ptCount val="1"/>
                <c:pt idx="0">
                  <c:v>Gestrichen</c:v>
                </c:pt>
              </c:strCache>
            </c:strRef>
          </c:tx>
          <c:invertIfNegative val="0"/>
          <c:cat>
            <c:numRef>
              <c:f>lebenssituation!$CJ$73:$CN$73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lebenssituation!$CJ$77:$CN$77</c:f>
              <c:numCache>
                <c:formatCode>0%</c:formatCode>
                <c:ptCount val="5"/>
                <c:pt idx="0">
                  <c:v>3.2407407407407406E-2</c:v>
                </c:pt>
                <c:pt idx="1">
                  <c:v>3.9383561643835614E-2</c:v>
                </c:pt>
                <c:pt idx="2">
                  <c:v>5.6016597510373446E-2</c:v>
                </c:pt>
                <c:pt idx="3">
                  <c:v>4.9528301886792456E-2</c:v>
                </c:pt>
                <c:pt idx="4">
                  <c:v>5.4054054054054057E-2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76-46F0-A0FE-F05799ECE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18661760"/>
        <c:axId val="318663296"/>
      </c:barChart>
      <c:catAx>
        <c:axId val="31866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8663296"/>
        <c:crosses val="autoZero"/>
        <c:auto val="1"/>
        <c:lblAlgn val="ctr"/>
        <c:lblOffset val="100"/>
        <c:noMultiLvlLbl val="0"/>
      </c:catAx>
      <c:valAx>
        <c:axId val="318663296"/>
        <c:scaling>
          <c:orientation val="minMax"/>
          <c:max val="1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3186617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Verbleib der Kohorte 2018 über 5 Jahre</a:t>
            </a:r>
          </a:p>
        </c:rich>
      </c:tx>
      <c:layout>
        <c:manualLayout>
          <c:xMode val="edge"/>
          <c:yMode val="edge"/>
          <c:x val="0.36171859840477139"/>
          <c:y val="3.703703703703703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lebenssituation!$BO$133</c:f>
              <c:strCache>
                <c:ptCount val="1"/>
                <c:pt idx="0">
                  <c:v>Stand 2019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lebenssituation!$BO$134:$BO$137</c:f>
              <c:numCache>
                <c:formatCode>0%</c:formatCode>
                <c:ptCount val="4"/>
                <c:pt idx="0">
                  <c:v>0.70061728395061729</c:v>
                </c:pt>
                <c:pt idx="1">
                  <c:v>0.22222222222222221</c:v>
                </c:pt>
                <c:pt idx="2">
                  <c:v>2.1604938271604937E-2</c:v>
                </c:pt>
                <c:pt idx="3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19-4138-996A-0F60644CD283}"/>
            </c:ext>
          </c:extLst>
        </c:ser>
        <c:ser>
          <c:idx val="1"/>
          <c:order val="1"/>
          <c:tx>
            <c:strRef>
              <c:f>lebenssituation!$BP$133</c:f>
              <c:strCache>
                <c:ptCount val="1"/>
                <c:pt idx="0">
                  <c:v>Stand 2020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lebenssituation!$BP$134:$BP$137</c:f>
              <c:numCache>
                <c:formatCode>0%</c:formatCode>
                <c:ptCount val="4"/>
                <c:pt idx="0">
                  <c:v>0.74537037037037035</c:v>
                </c:pt>
                <c:pt idx="1">
                  <c:v>0.20833333333333334</c:v>
                </c:pt>
                <c:pt idx="2">
                  <c:v>6.1728395061728392E-3</c:v>
                </c:pt>
                <c:pt idx="3">
                  <c:v>4.0123456790123455E-2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19-4138-996A-0F60644CD283}"/>
            </c:ext>
          </c:extLst>
        </c:ser>
        <c:ser>
          <c:idx val="2"/>
          <c:order val="2"/>
          <c:tx>
            <c:strRef>
              <c:f>lebenssituation!$BQ$133</c:f>
              <c:strCache>
                <c:ptCount val="1"/>
                <c:pt idx="0">
                  <c:v>Stand 2021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lebenssituation!$BQ$134:$BQ$137</c:f>
              <c:numCache>
                <c:formatCode>0%</c:formatCode>
                <c:ptCount val="4"/>
                <c:pt idx="0">
                  <c:v>0.79938271604938271</c:v>
                </c:pt>
                <c:pt idx="1">
                  <c:v>0.1558641975308642</c:v>
                </c:pt>
                <c:pt idx="2">
                  <c:v>4.6296296296296294E-3</c:v>
                </c:pt>
                <c:pt idx="3">
                  <c:v>4.0123456790123455E-2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19-4138-996A-0F60644CD283}"/>
            </c:ext>
          </c:extLst>
        </c:ser>
        <c:ser>
          <c:idx val="3"/>
          <c:order val="3"/>
          <c:tx>
            <c:strRef>
              <c:f>lebenssituation!$BR$133</c:f>
              <c:strCache>
                <c:ptCount val="1"/>
                <c:pt idx="0">
                  <c:v>Stand 2022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lebenssituation!$BR$134:$BR$137</c:f>
              <c:numCache>
                <c:formatCode>0%</c:formatCode>
                <c:ptCount val="4"/>
                <c:pt idx="0">
                  <c:v>0.83487654320987659</c:v>
                </c:pt>
                <c:pt idx="1">
                  <c:v>0.12654320987654322</c:v>
                </c:pt>
                <c:pt idx="2">
                  <c:v>1.5432098765432098E-3</c:v>
                </c:pt>
                <c:pt idx="3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19-4138-996A-0F60644CD283}"/>
            </c:ext>
          </c:extLst>
        </c:ser>
        <c:ser>
          <c:idx val="4"/>
          <c:order val="4"/>
          <c:tx>
            <c:strRef>
              <c:f>lebenssituation!$BS$133</c:f>
              <c:strCache>
                <c:ptCount val="1"/>
                <c:pt idx="0">
                  <c:v>Stand 2023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lebenssituation!$BS$134:$BS$137</c:f>
              <c:numCache>
                <c:formatCode>0%</c:formatCode>
                <c:ptCount val="4"/>
                <c:pt idx="0">
                  <c:v>0.84722222222222221</c:v>
                </c:pt>
                <c:pt idx="1">
                  <c:v>0.11574074074074074</c:v>
                </c:pt>
                <c:pt idx="2">
                  <c:v>4.6296296296296294E-3</c:v>
                </c:pt>
                <c:pt idx="3">
                  <c:v>3.2407407407407406E-2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19-4138-996A-0F60644CD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698240"/>
        <c:axId val="318699776"/>
      </c:barChart>
      <c:catAx>
        <c:axId val="31869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699776"/>
        <c:crosses val="autoZero"/>
        <c:auto val="1"/>
        <c:lblAlgn val="ctr"/>
        <c:lblOffset val="100"/>
        <c:noMultiLvlLbl val="0"/>
      </c:catAx>
      <c:valAx>
        <c:axId val="3186997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8698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accent6">
              <a:lumMod val="75000"/>
            </a:schemeClr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Verbleib der Kohorte 2019 über 4 Jahre</a:t>
            </a:r>
          </a:p>
        </c:rich>
      </c:tx>
      <c:layout>
        <c:manualLayout>
          <c:xMode val="edge"/>
          <c:yMode val="edge"/>
          <c:x val="0.36171859840477139"/>
          <c:y val="3.703703703703703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lebenssituation!$BV$133</c:f>
              <c:strCache>
                <c:ptCount val="1"/>
                <c:pt idx="0">
                  <c:v>Stand 2020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lebenssituation!$BV$134:$BV$137</c:f>
              <c:numCache>
                <c:formatCode>0%</c:formatCode>
                <c:ptCount val="4"/>
                <c:pt idx="0">
                  <c:v>0.63527397260273977</c:v>
                </c:pt>
                <c:pt idx="1">
                  <c:v>0.2654109589041096</c:v>
                </c:pt>
                <c:pt idx="2">
                  <c:v>4.1095890410958902E-2</c:v>
                </c:pt>
                <c:pt idx="3">
                  <c:v>5.8219178082191778E-2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B-482A-A489-4A0E62E668F7}"/>
            </c:ext>
          </c:extLst>
        </c:ser>
        <c:ser>
          <c:idx val="1"/>
          <c:order val="1"/>
          <c:tx>
            <c:strRef>
              <c:f>lebenssituation!$BW$133</c:f>
              <c:strCache>
                <c:ptCount val="1"/>
                <c:pt idx="0">
                  <c:v>Stand 2021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lebenssituation!$BW$134:$BW$137</c:f>
              <c:numCache>
                <c:formatCode>0%</c:formatCode>
                <c:ptCount val="4"/>
                <c:pt idx="0">
                  <c:v>0.68835616438356162</c:v>
                </c:pt>
                <c:pt idx="1">
                  <c:v>0.25171232876712329</c:v>
                </c:pt>
                <c:pt idx="2">
                  <c:v>1.1986301369863013E-2</c:v>
                </c:pt>
                <c:pt idx="3">
                  <c:v>4.7945205479452052E-2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B-482A-A489-4A0E62E668F7}"/>
            </c:ext>
          </c:extLst>
        </c:ser>
        <c:ser>
          <c:idx val="2"/>
          <c:order val="2"/>
          <c:tx>
            <c:strRef>
              <c:f>lebenssituation!$BX$133</c:f>
              <c:strCache>
                <c:ptCount val="1"/>
                <c:pt idx="0">
                  <c:v>Stand 2022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lebenssituation!$BX$134:$BX$137</c:f>
              <c:numCache>
                <c:formatCode>0%</c:formatCode>
                <c:ptCount val="4"/>
                <c:pt idx="0">
                  <c:v>0.74657534246575341</c:v>
                </c:pt>
                <c:pt idx="1">
                  <c:v>0.20205479452054795</c:v>
                </c:pt>
                <c:pt idx="2">
                  <c:v>6.8493150684931503E-3</c:v>
                </c:pt>
                <c:pt idx="3">
                  <c:v>4.4520547945205477E-2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6B-482A-A489-4A0E62E668F7}"/>
            </c:ext>
          </c:extLst>
        </c:ser>
        <c:ser>
          <c:idx val="3"/>
          <c:order val="3"/>
          <c:tx>
            <c:strRef>
              <c:f>lebenssituation!$BY$133</c:f>
              <c:strCache>
                <c:ptCount val="1"/>
                <c:pt idx="0">
                  <c:v>Stand 2023</c:v>
                </c:pt>
              </c:strCache>
            </c:strRef>
          </c:tx>
          <c:invertIfNegative val="0"/>
          <c:cat>
            <c:strRef>
              <c:f>lebenssituation!$K$134:$K$137</c:f>
              <c:strCache>
                <c:ptCount val="4"/>
                <c:pt idx="0">
                  <c:v>In Arbeit</c:v>
                </c:pt>
                <c:pt idx="1">
                  <c:v>In Ausbildung</c:v>
                </c:pt>
                <c:pt idx="2">
                  <c:v>Arbeitslos</c:v>
                </c:pt>
                <c:pt idx="3">
                  <c:v>Gestrichen</c:v>
                </c:pt>
              </c:strCache>
            </c:strRef>
          </c:cat>
          <c:val>
            <c:numRef>
              <c:f>lebenssituation!$BY$134:$BY$137</c:f>
              <c:numCache>
                <c:formatCode>0%</c:formatCode>
                <c:ptCount val="4"/>
                <c:pt idx="0">
                  <c:v>0.82363013698630139</c:v>
                </c:pt>
                <c:pt idx="1">
                  <c:v>0.13356164383561644</c:v>
                </c:pt>
                <c:pt idx="2">
                  <c:v>3.4246575342465752E-3</c:v>
                </c:pt>
                <c:pt idx="3">
                  <c:v>3.9383561643835614E-2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6B-482A-A489-4A0E62E66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698240"/>
        <c:axId val="318699776"/>
      </c:barChart>
      <c:catAx>
        <c:axId val="31869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699776"/>
        <c:crosses val="autoZero"/>
        <c:auto val="1"/>
        <c:lblAlgn val="ctr"/>
        <c:lblOffset val="100"/>
        <c:noMultiLvlLbl val="0"/>
      </c:catAx>
      <c:valAx>
        <c:axId val="3186997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8698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accent6">
              <a:lumMod val="75000"/>
            </a:schemeClr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Vermittlungsquote - Durchschnitt 2012-2022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0323097609018158E-2"/>
          <c:y val="0.18372641803994691"/>
          <c:w val="0.92704126539948106"/>
          <c:h val="0.60993478342322005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Vermittlungsquote!$A$14:$A$21</c:f>
              <c:strCache>
                <c:ptCount val="8"/>
                <c:pt idx="0">
                  <c:v>Prima-
schule</c:v>
                </c:pt>
                <c:pt idx="1">
                  <c:v>Lehre</c:v>
                </c:pt>
                <c:pt idx="2">
                  <c:v>Sekundar
Unterstufe</c:v>
                </c:pt>
                <c:pt idx="3">
                  <c:v>Oberstufe 
technisch</c:v>
                </c:pt>
                <c:pt idx="4">
                  <c:v>Oberstufe 
beruflich</c:v>
                </c:pt>
                <c:pt idx="5">
                  <c:v>Oberstufe 
allgemeinb.</c:v>
                </c:pt>
                <c:pt idx="6">
                  <c:v>Hochschule</c:v>
                </c:pt>
                <c:pt idx="7">
                  <c:v>Universität</c:v>
                </c:pt>
              </c:strCache>
            </c:strRef>
          </c:cat>
          <c:val>
            <c:numRef>
              <c:f>Vermittlungsquote!$AD$14:$AD$21</c:f>
              <c:numCache>
                <c:formatCode>0%</c:formatCode>
                <c:ptCount val="8"/>
                <c:pt idx="0">
                  <c:v>0.45087719298245615</c:v>
                </c:pt>
                <c:pt idx="1">
                  <c:v>0.9058039961941009</c:v>
                </c:pt>
                <c:pt idx="2">
                  <c:v>0.4374240583232078</c:v>
                </c:pt>
                <c:pt idx="3">
                  <c:v>0.62228517469310674</c:v>
                </c:pt>
                <c:pt idx="4">
                  <c:v>0.78419452887537999</c:v>
                </c:pt>
                <c:pt idx="5">
                  <c:v>0.44596912521440824</c:v>
                </c:pt>
                <c:pt idx="6">
                  <c:v>0.9250253292806484</c:v>
                </c:pt>
                <c:pt idx="7">
                  <c:v>0.87431693989071035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3DD-9282-8871837D2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231872"/>
        <c:axId val="321237760"/>
      </c:barChart>
      <c:catAx>
        <c:axId val="32123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de-DE"/>
          </a:p>
        </c:txPr>
        <c:crossAx val="321237760"/>
        <c:crosses val="autoZero"/>
        <c:auto val="1"/>
        <c:lblAlgn val="ctr"/>
        <c:lblOffset val="100"/>
        <c:noMultiLvlLbl val="0"/>
      </c:catAx>
      <c:valAx>
        <c:axId val="3212377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21231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Integrationsquote - Durchschnitt 2012-2022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Vermittlungsquote!$A$36:$A$43</c:f>
              <c:strCache>
                <c:ptCount val="8"/>
                <c:pt idx="0">
                  <c:v>Prima-
schule</c:v>
                </c:pt>
                <c:pt idx="1">
                  <c:v>Lehre</c:v>
                </c:pt>
                <c:pt idx="2">
                  <c:v>Sekundar
Unterstufe</c:v>
                </c:pt>
                <c:pt idx="3">
                  <c:v>Oberstufe 
technisch</c:v>
                </c:pt>
                <c:pt idx="4">
                  <c:v>Oberstufe 
beruflich</c:v>
                </c:pt>
                <c:pt idx="5">
                  <c:v>Oberstufe 
allgemeinb.</c:v>
                </c:pt>
                <c:pt idx="6">
                  <c:v>Hochschule</c:v>
                </c:pt>
                <c:pt idx="7">
                  <c:v>Universität</c:v>
                </c:pt>
              </c:strCache>
            </c:strRef>
          </c:cat>
          <c:val>
            <c:numRef>
              <c:f>Vermittlungsquote!$AD$36:$AD$43</c:f>
              <c:numCache>
                <c:formatCode>0%</c:formatCode>
                <c:ptCount val="8"/>
                <c:pt idx="0">
                  <c:v>0.65438596491228074</c:v>
                </c:pt>
                <c:pt idx="1">
                  <c:v>0.95052331113225497</c:v>
                </c:pt>
                <c:pt idx="2">
                  <c:v>0.7399756986634265</c:v>
                </c:pt>
                <c:pt idx="3">
                  <c:v>0.88857412653446644</c:v>
                </c:pt>
                <c:pt idx="4">
                  <c:v>0.9164133738601824</c:v>
                </c:pt>
                <c:pt idx="5">
                  <c:v>0.89965694682675812</c:v>
                </c:pt>
                <c:pt idx="6">
                  <c:v>0.95947315096251262</c:v>
                </c:pt>
                <c:pt idx="7">
                  <c:v>0.91256830601092898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9-42C8-9BB3-22AEFA8E8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996480"/>
        <c:axId val="320998016"/>
      </c:barChart>
      <c:catAx>
        <c:axId val="320996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0998016"/>
        <c:crosses val="autoZero"/>
        <c:auto val="1"/>
        <c:lblAlgn val="ctr"/>
        <c:lblOffset val="100"/>
        <c:noMultiLvlLbl val="0"/>
      </c:catAx>
      <c:valAx>
        <c:axId val="3209980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209964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de-DE" b="1" dirty="0"/>
              <a:t>Vermittlungsdauer 2012-2022</a:t>
            </a:r>
          </a:p>
        </c:rich>
      </c:tx>
      <c:layout>
        <c:manualLayout>
          <c:xMode val="edge"/>
          <c:yMode val="edge"/>
          <c:x val="0.33287697908729358"/>
          <c:y val="3.285420944558525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5205532366813975E-2"/>
          <c:y val="0.17172467642149458"/>
          <c:w val="0.91643942889086627"/>
          <c:h val="0.70301010672413866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Lbls>
            <c:spPr>
              <a:noFill/>
              <a:ln w="3175">
                <a:noFill/>
                <a:prstDash val="solid"/>
              </a:ln>
            </c:spPr>
            <c:txPr>
              <a:bodyPr/>
              <a:lstStyle/>
              <a:p>
                <a:pPr algn="ctr" rtl="1">
                  <a:defRPr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Vermittlungsdauer!$S$3:$AC$3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Vermittlungsdauer!$S$12:$AC$12</c:f>
              <c:numCache>
                <c:formatCode>0.0</c:formatCode>
                <c:ptCount val="11"/>
                <c:pt idx="0">
                  <c:v>2.8813492063492063</c:v>
                </c:pt>
                <c:pt idx="1">
                  <c:v>3.3439918533604893</c:v>
                </c:pt>
                <c:pt idx="2">
                  <c:v>3.3304402515723264</c:v>
                </c:pt>
                <c:pt idx="3">
                  <c:v>2.8067008196721308</c:v>
                </c:pt>
                <c:pt idx="4">
                  <c:v>2.8</c:v>
                </c:pt>
                <c:pt idx="5">
                  <c:v>2.9347022587268996</c:v>
                </c:pt>
                <c:pt idx="6">
                  <c:v>2.7632158590308369</c:v>
                </c:pt>
                <c:pt idx="7">
                  <c:v>2.4790000000000005</c:v>
                </c:pt>
                <c:pt idx="8">
                  <c:v>3.4028382838283826</c:v>
                </c:pt>
                <c:pt idx="9">
                  <c:v>3.2479391891891893</c:v>
                </c:pt>
                <c:pt idx="10">
                  <c:v>2.8059649122807029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9-4C17-9D52-31013E2971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1282432"/>
        <c:axId val="321285120"/>
      </c:barChart>
      <c:catAx>
        <c:axId val="3212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321285120"/>
        <c:crosses val="autoZero"/>
        <c:auto val="1"/>
        <c:lblAlgn val="ctr"/>
        <c:lblOffset val="100"/>
        <c:noMultiLvlLbl val="0"/>
      </c:catAx>
      <c:valAx>
        <c:axId val="3212851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321282432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 panose="020F0502020204030204" pitchFamily="34" charset="0"/>
          <a:ea typeface="Arial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Vermittlungsdauer nach Ausbildung - Durchschnitt 2012-2022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Vermittlungsdauer!$A$4:$A$11</c:f>
              <c:strCache>
                <c:ptCount val="8"/>
                <c:pt idx="0">
                  <c:v>Prima-
schule</c:v>
                </c:pt>
                <c:pt idx="1">
                  <c:v>Lehre</c:v>
                </c:pt>
                <c:pt idx="2">
                  <c:v>Sekundar
Unterstufe</c:v>
                </c:pt>
                <c:pt idx="3">
                  <c:v>Oberstufe 
technisch</c:v>
                </c:pt>
                <c:pt idx="4">
                  <c:v>Oberstufe 
beruflich</c:v>
                </c:pt>
                <c:pt idx="5">
                  <c:v>Oberstufe 
allgemeinb.</c:v>
                </c:pt>
                <c:pt idx="6">
                  <c:v>Hochschule</c:v>
                </c:pt>
                <c:pt idx="7">
                  <c:v>Universität</c:v>
                </c:pt>
              </c:strCache>
            </c:strRef>
          </c:cat>
          <c:val>
            <c:numRef>
              <c:f>Vermittlungsdauer!$AE$4:$AE$11</c:f>
              <c:numCache>
                <c:formatCode>0.0</c:formatCode>
                <c:ptCount val="8"/>
                <c:pt idx="0">
                  <c:v>4.804342789517535</c:v>
                </c:pt>
                <c:pt idx="1">
                  <c:v>1.7019787096243988</c:v>
                </c:pt>
                <c:pt idx="2">
                  <c:v>4.7000284271304951</c:v>
                </c:pt>
                <c:pt idx="3">
                  <c:v>3.5503503628879711</c:v>
                </c:pt>
                <c:pt idx="4">
                  <c:v>3.2405544175193555</c:v>
                </c:pt>
                <c:pt idx="5">
                  <c:v>3.5043920245851212</c:v>
                </c:pt>
                <c:pt idx="6">
                  <c:v>2.1635893313966665</c:v>
                </c:pt>
                <c:pt idx="7">
                  <c:v>2.7422456841618081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E-4641-9E12-BE5DF2E911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338752"/>
        <c:axId val="321340544"/>
      </c:barChart>
      <c:catAx>
        <c:axId val="32133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de-DE"/>
          </a:p>
        </c:txPr>
        <c:crossAx val="321340544"/>
        <c:crosses val="autoZero"/>
        <c:auto val="1"/>
        <c:lblAlgn val="ctr"/>
        <c:lblOffset val="100"/>
        <c:noMultiLvlLbl val="0"/>
      </c:catAx>
      <c:valAx>
        <c:axId val="3213405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321338752"/>
        <c:crosses val="autoZero"/>
        <c:crossBetween val="between"/>
      </c:valAx>
    </c:plotArea>
    <c:plotVisOnly val="1"/>
    <c:dispBlanksAs val="gap"/>
    <c:showDLblsOverMax val="0"/>
  </c:chart>
  <c:spPr>
    <a:solidFill>
      <a:srgbClr val="D4DFEC">
        <a:alpha val="39000"/>
      </a:srgbClr>
    </a:solidFill>
    <a:ln>
      <a:noFill/>
    </a:ln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46761553528855E-2"/>
          <c:y val="0.103773924326875"/>
          <c:w val="0.6702798525785203"/>
          <c:h val="0.70631533803372615"/>
        </c:manualLayout>
      </c:layout>
      <c:lineChart>
        <c:grouping val="standard"/>
        <c:varyColors val="0"/>
        <c:ser>
          <c:idx val="1"/>
          <c:order val="0"/>
          <c:tx>
            <c:strRef>
              <c:f>Lehrabgänger!$AD$33</c:f>
              <c:strCache>
                <c:ptCount val="1"/>
                <c:pt idx="0">
                  <c:v>Abgänger DG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cat>
            <c:numRef>
              <c:f>Lehrabgänger!$K$1:$AC$1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Lehrabgänger!$K$3:$AC$3</c:f>
              <c:numCache>
                <c:formatCode>General</c:formatCode>
                <c:ptCount val="19"/>
                <c:pt idx="0">
                  <c:v>159</c:v>
                </c:pt>
                <c:pt idx="1">
                  <c:v>162</c:v>
                </c:pt>
                <c:pt idx="2">
                  <c:v>158</c:v>
                </c:pt>
                <c:pt idx="3">
                  <c:v>133</c:v>
                </c:pt>
                <c:pt idx="4">
                  <c:v>173</c:v>
                </c:pt>
                <c:pt idx="5">
                  <c:v>170</c:v>
                </c:pt>
                <c:pt idx="6">
                  <c:v>192</c:v>
                </c:pt>
                <c:pt idx="7">
                  <c:v>192</c:v>
                </c:pt>
                <c:pt idx="8">
                  <c:v>166</c:v>
                </c:pt>
                <c:pt idx="9">
                  <c:v>165</c:v>
                </c:pt>
                <c:pt idx="10">
                  <c:v>158</c:v>
                </c:pt>
                <c:pt idx="11">
                  <c:v>140</c:v>
                </c:pt>
                <c:pt idx="12">
                  <c:v>183</c:v>
                </c:pt>
                <c:pt idx="13">
                  <c:v>169</c:v>
                </c:pt>
                <c:pt idx="14">
                  <c:v>121</c:v>
                </c:pt>
                <c:pt idx="15">
                  <c:v>132</c:v>
                </c:pt>
                <c:pt idx="16">
                  <c:v>142</c:v>
                </c:pt>
                <c:pt idx="17">
                  <c:v>127</c:v>
                </c:pt>
                <c:pt idx="18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E4-4C92-9D7F-24CE8A6AF7CE}"/>
            </c:ext>
          </c:extLst>
        </c:ser>
        <c:ser>
          <c:idx val="4"/>
          <c:order val="1"/>
          <c:tx>
            <c:strRef>
              <c:f>Lehrabgänger!$AD$34</c:f>
              <c:strCache>
                <c:ptCount val="1"/>
                <c:pt idx="0">
                  <c:v>Eingetragen</c:v>
                </c:pt>
              </c:strCache>
            </c:strRef>
          </c:tx>
          <c:cat>
            <c:numRef>
              <c:f>Lehrabgänger!$K$1:$AC$1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Lehrabgänger!$K$6:$AC$6</c:f>
              <c:numCache>
                <c:formatCode>General</c:formatCode>
                <c:ptCount val="19"/>
                <c:pt idx="0">
                  <c:v>98</c:v>
                </c:pt>
                <c:pt idx="1">
                  <c:v>95</c:v>
                </c:pt>
                <c:pt idx="2">
                  <c:v>90</c:v>
                </c:pt>
                <c:pt idx="3">
                  <c:v>92</c:v>
                </c:pt>
                <c:pt idx="4">
                  <c:v>111</c:v>
                </c:pt>
                <c:pt idx="5">
                  <c:v>79</c:v>
                </c:pt>
                <c:pt idx="6">
                  <c:v>101</c:v>
                </c:pt>
                <c:pt idx="7">
                  <c:v>84</c:v>
                </c:pt>
                <c:pt idx="8">
                  <c:v>81</c:v>
                </c:pt>
                <c:pt idx="9">
                  <c:v>72</c:v>
                </c:pt>
                <c:pt idx="10">
                  <c:v>98</c:v>
                </c:pt>
                <c:pt idx="11">
                  <c:v>97</c:v>
                </c:pt>
                <c:pt idx="12">
                  <c:v>123</c:v>
                </c:pt>
                <c:pt idx="13">
                  <c:v>92</c:v>
                </c:pt>
                <c:pt idx="14">
                  <c:v>51</c:v>
                </c:pt>
                <c:pt idx="15">
                  <c:v>37</c:v>
                </c:pt>
                <c:pt idx="16">
                  <c:v>29</c:v>
                </c:pt>
                <c:pt idx="17">
                  <c:v>29</c:v>
                </c:pt>
                <c:pt idx="18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E4-4C92-9D7F-24CE8A6AF7CE}"/>
            </c:ext>
          </c:extLst>
        </c:ser>
        <c:ser>
          <c:idx val="7"/>
          <c:order val="2"/>
          <c:tx>
            <c:strRef>
              <c:f>Lehrabgänger!$AD$35</c:f>
              <c:strCache>
                <c:ptCount val="1"/>
                <c:pt idx="0">
                  <c:v>Vermittelt</c:v>
                </c:pt>
              </c:strCache>
            </c:strRef>
          </c:tx>
          <c:cat>
            <c:numRef>
              <c:f>Lehrabgänger!$K$1:$AC$1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Lehrabgänger!$K$9:$AC$9</c:f>
              <c:numCache>
                <c:formatCode>General</c:formatCode>
                <c:ptCount val="19"/>
                <c:pt idx="0">
                  <c:v>77</c:v>
                </c:pt>
                <c:pt idx="1">
                  <c:v>82</c:v>
                </c:pt>
                <c:pt idx="2">
                  <c:v>82</c:v>
                </c:pt>
                <c:pt idx="3">
                  <c:v>82</c:v>
                </c:pt>
                <c:pt idx="4">
                  <c:v>97</c:v>
                </c:pt>
                <c:pt idx="5">
                  <c:v>66</c:v>
                </c:pt>
                <c:pt idx="6">
                  <c:v>87</c:v>
                </c:pt>
                <c:pt idx="7">
                  <c:v>64</c:v>
                </c:pt>
                <c:pt idx="8">
                  <c:v>63</c:v>
                </c:pt>
                <c:pt idx="9">
                  <c:v>55</c:v>
                </c:pt>
                <c:pt idx="10">
                  <c:v>77</c:v>
                </c:pt>
                <c:pt idx="11">
                  <c:v>86</c:v>
                </c:pt>
                <c:pt idx="12">
                  <c:v>100</c:v>
                </c:pt>
                <c:pt idx="13">
                  <c:v>77</c:v>
                </c:pt>
                <c:pt idx="14">
                  <c:v>45</c:v>
                </c:pt>
                <c:pt idx="15">
                  <c:v>29</c:v>
                </c:pt>
                <c:pt idx="16">
                  <c:v>22</c:v>
                </c:pt>
                <c:pt idx="17">
                  <c:v>27</c:v>
                </c:pt>
                <c:pt idx="18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E4-4C92-9D7F-24CE8A6AF7CE}"/>
            </c:ext>
          </c:extLst>
        </c:ser>
        <c:ser>
          <c:idx val="9"/>
          <c:order val="3"/>
          <c:tx>
            <c:strRef>
              <c:f>Lehrabgänger!$AD$36</c:f>
              <c:strCache>
                <c:ptCount val="1"/>
                <c:pt idx="0">
                  <c:v>beschäftigt insgesamt</c:v>
                </c:pt>
              </c:strCache>
            </c:strRef>
          </c:tx>
          <c:cat>
            <c:numRef>
              <c:f>Lehrabgänger!$K$1:$AC$1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Lehrabgänger!$K$11:$AC$11</c:f>
              <c:numCache>
                <c:formatCode>General</c:formatCode>
                <c:ptCount val="19"/>
                <c:pt idx="0">
                  <c:v>138</c:v>
                </c:pt>
                <c:pt idx="1">
                  <c:v>149</c:v>
                </c:pt>
                <c:pt idx="2">
                  <c:v>150</c:v>
                </c:pt>
                <c:pt idx="3">
                  <c:v>123</c:v>
                </c:pt>
                <c:pt idx="4">
                  <c:v>159</c:v>
                </c:pt>
                <c:pt idx="5">
                  <c:v>157</c:v>
                </c:pt>
                <c:pt idx="6">
                  <c:v>178</c:v>
                </c:pt>
                <c:pt idx="7">
                  <c:v>172</c:v>
                </c:pt>
                <c:pt idx="8">
                  <c:v>148</c:v>
                </c:pt>
                <c:pt idx="9">
                  <c:v>148</c:v>
                </c:pt>
                <c:pt idx="10">
                  <c:v>137</c:v>
                </c:pt>
                <c:pt idx="11">
                  <c:v>129</c:v>
                </c:pt>
                <c:pt idx="12">
                  <c:v>160</c:v>
                </c:pt>
                <c:pt idx="13">
                  <c:v>154</c:v>
                </c:pt>
                <c:pt idx="14">
                  <c:v>115</c:v>
                </c:pt>
                <c:pt idx="15">
                  <c:v>124</c:v>
                </c:pt>
                <c:pt idx="16">
                  <c:v>135</c:v>
                </c:pt>
                <c:pt idx="17">
                  <c:v>125</c:v>
                </c:pt>
                <c:pt idx="18">
                  <c:v>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E4-4C92-9D7F-24CE8A6AF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563584"/>
        <c:axId val="268565120"/>
      </c:lineChart>
      <c:catAx>
        <c:axId val="26856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68565120"/>
        <c:crosses val="autoZero"/>
        <c:auto val="1"/>
        <c:lblAlgn val="ctr"/>
        <c:lblOffset val="100"/>
        <c:tickMarkSkip val="1"/>
        <c:noMultiLvlLbl val="0"/>
      </c:catAx>
      <c:valAx>
        <c:axId val="26856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6856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50481619539078"/>
          <c:y val="0.32788565812059284"/>
          <c:w val="0.24044071731493435"/>
          <c:h val="0.326190102500332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7104115901904E-2"/>
          <c:y val="6.5298641304533514E-2"/>
          <c:w val="0.90330784786536"/>
          <c:h val="0.67908425571209308"/>
        </c:manualLayout>
      </c:layout>
      <c:lineChart>
        <c:grouping val="standard"/>
        <c:varyColors val="0"/>
        <c:ser>
          <c:idx val="1"/>
          <c:order val="0"/>
          <c:tx>
            <c:strRef>
              <c:f>Lehrabgänger!$A$55</c:f>
              <c:strCache>
                <c:ptCount val="1"/>
                <c:pt idx="0">
                  <c:v>Eingetragene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cat>
            <c:numRef>
              <c:f>Lehrabgänger!$K$49:$AC$49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Lehrabgänger!$K$55:$AC$55</c:f>
              <c:numCache>
                <c:formatCode>0%</c:formatCode>
                <c:ptCount val="19"/>
                <c:pt idx="0">
                  <c:v>0.61635220125786161</c:v>
                </c:pt>
                <c:pt idx="1">
                  <c:v>0.5864197530864198</c:v>
                </c:pt>
                <c:pt idx="2">
                  <c:v>0.569620253164557</c:v>
                </c:pt>
                <c:pt idx="3">
                  <c:v>0.69172932330827064</c:v>
                </c:pt>
                <c:pt idx="4">
                  <c:v>0.64161849710982655</c:v>
                </c:pt>
                <c:pt idx="5">
                  <c:v>0.46470588235294119</c:v>
                </c:pt>
                <c:pt idx="6">
                  <c:v>0.52604166666666663</c:v>
                </c:pt>
                <c:pt idx="7">
                  <c:v>0.4375</c:v>
                </c:pt>
                <c:pt idx="8">
                  <c:v>0.48795180722891568</c:v>
                </c:pt>
                <c:pt idx="9">
                  <c:v>0.43636363636363634</c:v>
                </c:pt>
                <c:pt idx="10">
                  <c:v>0.620253164556962</c:v>
                </c:pt>
                <c:pt idx="11">
                  <c:v>0.69285714285714284</c:v>
                </c:pt>
                <c:pt idx="12">
                  <c:v>0.67213114754098358</c:v>
                </c:pt>
                <c:pt idx="13">
                  <c:v>0.54437869822485208</c:v>
                </c:pt>
                <c:pt idx="14">
                  <c:v>0.42148760330578511</c:v>
                </c:pt>
                <c:pt idx="15">
                  <c:v>0.28030303030303028</c:v>
                </c:pt>
                <c:pt idx="16">
                  <c:v>0.20422535211267606</c:v>
                </c:pt>
                <c:pt idx="17">
                  <c:v>0.2283464566929134</c:v>
                </c:pt>
                <c:pt idx="18">
                  <c:v>0.13445378151260504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ED-4CBD-917D-12613FAAD33B}"/>
            </c:ext>
          </c:extLst>
        </c:ser>
        <c:ser>
          <c:idx val="2"/>
          <c:order val="1"/>
          <c:tx>
            <c:strRef>
              <c:f>Lehrabgänger!$A$56</c:f>
              <c:strCache>
                <c:ptCount val="1"/>
                <c:pt idx="0">
                  <c:v>Beschäftigt</c:v>
                </c:pt>
              </c:strCache>
            </c:strRef>
          </c:tx>
          <c:cat>
            <c:numRef>
              <c:f>Lehrabgänger!$K$49:$AC$49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Lehrabgänger!$K$56:$AC$56</c:f>
              <c:numCache>
                <c:formatCode>0%</c:formatCode>
                <c:ptCount val="19"/>
                <c:pt idx="0">
                  <c:v>0.86792452830188682</c:v>
                </c:pt>
                <c:pt idx="1">
                  <c:v>0.91975308641975306</c:v>
                </c:pt>
                <c:pt idx="2">
                  <c:v>0.94936708860759489</c:v>
                </c:pt>
                <c:pt idx="3">
                  <c:v>0.92481203007518797</c:v>
                </c:pt>
                <c:pt idx="4">
                  <c:v>0.91907514450867056</c:v>
                </c:pt>
                <c:pt idx="5">
                  <c:v>0.92352941176470593</c:v>
                </c:pt>
                <c:pt idx="6">
                  <c:v>0.92708333333333337</c:v>
                </c:pt>
                <c:pt idx="7">
                  <c:v>0.89583333333333337</c:v>
                </c:pt>
                <c:pt idx="8">
                  <c:v>0.89156626506024095</c:v>
                </c:pt>
                <c:pt idx="9">
                  <c:v>0.89696969696969697</c:v>
                </c:pt>
                <c:pt idx="10">
                  <c:v>0.86708860759493667</c:v>
                </c:pt>
                <c:pt idx="11">
                  <c:v>0.92142857142857137</c:v>
                </c:pt>
                <c:pt idx="12">
                  <c:v>0.87431693989071035</c:v>
                </c:pt>
                <c:pt idx="13">
                  <c:v>0.91124260355029585</c:v>
                </c:pt>
                <c:pt idx="14">
                  <c:v>0.95041322314049592</c:v>
                </c:pt>
                <c:pt idx="15">
                  <c:v>0.93939393939393945</c:v>
                </c:pt>
                <c:pt idx="16">
                  <c:v>0.95070422535211263</c:v>
                </c:pt>
                <c:pt idx="17">
                  <c:v>0.98425196850393704</c:v>
                </c:pt>
                <c:pt idx="18">
                  <c:v>0.98319327731092432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ED-4CBD-917D-12613FAAD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9080064"/>
        <c:axId val="269081600"/>
      </c:lineChart>
      <c:catAx>
        <c:axId val="26908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6908160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690816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269080064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21850935490861809"/>
          <c:y val="0.91516725850445169"/>
          <c:w val="0.52367706903609523"/>
          <c:h val="6.405486078946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de-DE"/>
              <a:t>Vermittlungsquote 2013-20</a:t>
            </a:r>
            <a:r>
              <a:rPr lang=""/>
              <a:t>23</a:t>
            </a:r>
            <a:endParaRPr lang="de-DE"/>
          </a:p>
        </c:rich>
      </c:tx>
      <c:layout>
        <c:manualLayout>
          <c:xMode val="edge"/>
          <c:yMode val="edge"/>
          <c:x val="0.3827656625587133"/>
          <c:y val="3.441295546558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7.6152332552922961E-2"/>
          <c:y val="0.16599190283400841"/>
          <c:w val="0.90681396000519998"/>
          <c:h val="0.506072874493927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'Lehre-Vermittlungsqu (2)'!$A$40:$A$51</c:f>
              <c:strCache>
                <c:ptCount val="12"/>
                <c:pt idx="0">
                  <c:v>Kunst</c:v>
                </c:pt>
                <c:pt idx="1">
                  <c:v>Informatik</c:v>
                </c:pt>
                <c:pt idx="2">
                  <c:v>Haarpflege</c:v>
                </c:pt>
                <c:pt idx="3">
                  <c:v>KFZ-Mechanik</c:v>
                </c:pt>
                <c:pt idx="4">
                  <c:v>Druck/Grafik</c:v>
                </c:pt>
                <c:pt idx="5">
                  <c:v>Agrarw./Landw.</c:v>
                </c:pt>
                <c:pt idx="6">
                  <c:v>Werkzeugmechanik</c:v>
                </c:pt>
                <c:pt idx="7">
                  <c:v>Büro/Verkauf</c:v>
                </c:pt>
                <c:pt idx="8">
                  <c:v>Elektrizität</c:v>
                </c:pt>
                <c:pt idx="9">
                  <c:v>Holz</c:v>
                </c:pt>
                <c:pt idx="10">
                  <c:v>Ern.-HORECA-Tour.</c:v>
                </c:pt>
                <c:pt idx="11">
                  <c:v>Bau</c:v>
                </c:pt>
              </c:strCache>
            </c:strRef>
          </c:cat>
          <c:val>
            <c:numRef>
              <c:f>'Lehre-Vermittlungsqu (2)'!$AD$40:$AD$51</c:f>
              <c:numCache>
                <c:formatCode>0%</c:formatCode>
                <c:ptCount val="12"/>
                <c:pt idx="0">
                  <c:v>0.8571428571428571</c:v>
                </c:pt>
                <c:pt idx="1">
                  <c:v>0.77777777777777779</c:v>
                </c:pt>
                <c:pt idx="2">
                  <c:v>0.82352941176470584</c:v>
                </c:pt>
                <c:pt idx="3">
                  <c:v>0.89340101522842641</c:v>
                </c:pt>
                <c:pt idx="4">
                  <c:v>0.91176470588235292</c:v>
                </c:pt>
                <c:pt idx="5">
                  <c:v>0.92941176470588238</c:v>
                </c:pt>
                <c:pt idx="6">
                  <c:v>0.94117647058823528</c:v>
                </c:pt>
                <c:pt idx="7">
                  <c:v>0.93729372937293731</c:v>
                </c:pt>
                <c:pt idx="8">
                  <c:v>0.95049504950495045</c:v>
                </c:pt>
                <c:pt idx="9">
                  <c:v>0.90047393364928907</c:v>
                </c:pt>
                <c:pt idx="10">
                  <c:v>0.87903225806451613</c:v>
                </c:pt>
                <c:pt idx="11">
                  <c:v>0.94524495677233433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4C-4551-83F2-5911A2C44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2548480"/>
        <c:axId val="302550016"/>
      </c:barChart>
      <c:catAx>
        <c:axId val="3025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0255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02550016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02548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Qualifikationsniveau!$A$2</c:f>
              <c:strCache>
                <c:ptCount val="1"/>
                <c:pt idx="0">
                  <c:v>Primarschule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Qualifikationsniveau!$T$2:$AD$2</c:f>
              <c:numCache>
                <c:formatCode>General</c:formatCode>
                <c:ptCount val="11"/>
                <c:pt idx="0">
                  <c:v>55</c:v>
                </c:pt>
                <c:pt idx="1">
                  <c:v>52</c:v>
                </c:pt>
                <c:pt idx="2">
                  <c:v>40</c:v>
                </c:pt>
                <c:pt idx="3">
                  <c:v>46</c:v>
                </c:pt>
                <c:pt idx="4">
                  <c:v>58</c:v>
                </c:pt>
                <c:pt idx="5">
                  <c:v>48</c:v>
                </c:pt>
                <c:pt idx="6">
                  <c:v>48</c:v>
                </c:pt>
                <c:pt idx="7">
                  <c:v>60</c:v>
                </c:pt>
                <c:pt idx="8">
                  <c:v>46</c:v>
                </c:pt>
                <c:pt idx="9">
                  <c:v>51</c:v>
                </c:pt>
                <c:pt idx="1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E-4B82-859E-F18A91C1F45A}"/>
            </c:ext>
          </c:extLst>
        </c:ser>
        <c:ser>
          <c:idx val="2"/>
          <c:order val="1"/>
          <c:tx>
            <c:strRef>
              <c:f>Qualifikationsniveau!$A$4</c:f>
              <c:strCache>
                <c:ptCount val="1"/>
                <c:pt idx="0">
                  <c:v>Unterstufe Sek.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Qualifikationsniveau!$T$4:$AD$4</c:f>
              <c:numCache>
                <c:formatCode>General</c:formatCode>
                <c:ptCount val="11"/>
                <c:pt idx="0">
                  <c:v>92</c:v>
                </c:pt>
                <c:pt idx="1">
                  <c:v>92</c:v>
                </c:pt>
                <c:pt idx="2">
                  <c:v>70</c:v>
                </c:pt>
                <c:pt idx="3">
                  <c:v>69</c:v>
                </c:pt>
                <c:pt idx="4">
                  <c:v>67</c:v>
                </c:pt>
                <c:pt idx="5">
                  <c:v>61</c:v>
                </c:pt>
                <c:pt idx="6">
                  <c:v>68</c:v>
                </c:pt>
                <c:pt idx="7">
                  <c:v>93</c:v>
                </c:pt>
                <c:pt idx="8">
                  <c:v>82</c:v>
                </c:pt>
                <c:pt idx="9">
                  <c:v>58</c:v>
                </c:pt>
                <c:pt idx="1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7E-4B82-859E-F18A91C1F45A}"/>
            </c:ext>
          </c:extLst>
        </c:ser>
        <c:ser>
          <c:idx val="1"/>
          <c:order val="2"/>
          <c:tx>
            <c:strRef>
              <c:f>Qualifikationsniveau!$A$3</c:f>
              <c:strCache>
                <c:ptCount val="1"/>
                <c:pt idx="0">
                  <c:v>Lehre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Qualifikationsniveau!$T$3:$AD$3</c:f>
              <c:numCache>
                <c:formatCode>General</c:formatCode>
                <c:ptCount val="11"/>
                <c:pt idx="0">
                  <c:v>108</c:v>
                </c:pt>
                <c:pt idx="1">
                  <c:v>101</c:v>
                </c:pt>
                <c:pt idx="2">
                  <c:v>97</c:v>
                </c:pt>
                <c:pt idx="3">
                  <c:v>125</c:v>
                </c:pt>
                <c:pt idx="4">
                  <c:v>124</c:v>
                </c:pt>
                <c:pt idx="5">
                  <c:v>155</c:v>
                </c:pt>
                <c:pt idx="6">
                  <c:v>111</c:v>
                </c:pt>
                <c:pt idx="7">
                  <c:v>70</c:v>
                </c:pt>
                <c:pt idx="8">
                  <c:v>58</c:v>
                </c:pt>
                <c:pt idx="9">
                  <c:v>54</c:v>
                </c:pt>
                <c:pt idx="1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7E-4B82-859E-F18A91C1F45A}"/>
            </c:ext>
          </c:extLst>
        </c:ser>
        <c:ser>
          <c:idx val="3"/>
          <c:order val="3"/>
          <c:tx>
            <c:strRef>
              <c:f>Qualifikationsniveau!$A$5</c:f>
              <c:strCache>
                <c:ptCount val="1"/>
                <c:pt idx="0">
                  <c:v>Abi - techn.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Qualifikationsniveau!$T$5:$AD$5</c:f>
              <c:numCache>
                <c:formatCode>General</c:formatCode>
                <c:ptCount val="11"/>
                <c:pt idx="0">
                  <c:v>81</c:v>
                </c:pt>
                <c:pt idx="1">
                  <c:v>115</c:v>
                </c:pt>
                <c:pt idx="2">
                  <c:v>128</c:v>
                </c:pt>
                <c:pt idx="3">
                  <c:v>98</c:v>
                </c:pt>
                <c:pt idx="4">
                  <c:v>106</c:v>
                </c:pt>
                <c:pt idx="5">
                  <c:v>117</c:v>
                </c:pt>
                <c:pt idx="6">
                  <c:v>112</c:v>
                </c:pt>
                <c:pt idx="7">
                  <c:v>85</c:v>
                </c:pt>
                <c:pt idx="8">
                  <c:v>87</c:v>
                </c:pt>
                <c:pt idx="9">
                  <c:v>61</c:v>
                </c:pt>
                <c:pt idx="1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7E-4B82-859E-F18A91C1F45A}"/>
            </c:ext>
          </c:extLst>
        </c:ser>
        <c:ser>
          <c:idx val="4"/>
          <c:order val="4"/>
          <c:tx>
            <c:strRef>
              <c:f>Qualifikationsniveau!$A$6</c:f>
              <c:strCache>
                <c:ptCount val="1"/>
                <c:pt idx="0">
                  <c:v>Abi - berufl.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Qualifikationsniveau!$T$6:$AD$6</c:f>
              <c:numCache>
                <c:formatCode>General</c:formatCode>
                <c:ptCount val="11"/>
                <c:pt idx="0">
                  <c:v>70</c:v>
                </c:pt>
                <c:pt idx="1">
                  <c:v>74</c:v>
                </c:pt>
                <c:pt idx="2">
                  <c:v>65</c:v>
                </c:pt>
                <c:pt idx="3">
                  <c:v>76</c:v>
                </c:pt>
                <c:pt idx="4">
                  <c:v>51</c:v>
                </c:pt>
                <c:pt idx="5">
                  <c:v>71</c:v>
                </c:pt>
                <c:pt idx="6">
                  <c:v>60</c:v>
                </c:pt>
                <c:pt idx="7">
                  <c:v>54</c:v>
                </c:pt>
                <c:pt idx="8">
                  <c:v>42</c:v>
                </c:pt>
                <c:pt idx="9">
                  <c:v>45</c:v>
                </c:pt>
                <c:pt idx="1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7E-4B82-859E-F18A91C1F45A}"/>
            </c:ext>
          </c:extLst>
        </c:ser>
        <c:ser>
          <c:idx val="5"/>
          <c:order val="5"/>
          <c:tx>
            <c:strRef>
              <c:f>Qualifikationsniveau!$A$7</c:f>
              <c:strCache>
                <c:ptCount val="1"/>
                <c:pt idx="0">
                  <c:v>Abi - allg.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Qualifikationsniveau!$T$7:$AD$7</c:f>
              <c:numCache>
                <c:formatCode>General</c:formatCode>
                <c:ptCount val="11"/>
                <c:pt idx="0">
                  <c:v>123</c:v>
                </c:pt>
                <c:pt idx="1">
                  <c:v>124</c:v>
                </c:pt>
                <c:pt idx="2">
                  <c:v>117</c:v>
                </c:pt>
                <c:pt idx="3">
                  <c:v>102</c:v>
                </c:pt>
                <c:pt idx="4">
                  <c:v>112</c:v>
                </c:pt>
                <c:pt idx="5">
                  <c:v>153</c:v>
                </c:pt>
                <c:pt idx="6">
                  <c:v>112</c:v>
                </c:pt>
                <c:pt idx="7">
                  <c:v>101</c:v>
                </c:pt>
                <c:pt idx="8">
                  <c:v>80</c:v>
                </c:pt>
                <c:pt idx="9">
                  <c:v>68</c:v>
                </c:pt>
                <c:pt idx="1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7E-4B82-859E-F18A91C1F45A}"/>
            </c:ext>
          </c:extLst>
        </c:ser>
        <c:ser>
          <c:idx val="6"/>
          <c:order val="6"/>
          <c:tx>
            <c:strRef>
              <c:f>Qualifikationsniveau!$A$8</c:f>
              <c:strCache>
                <c:ptCount val="1"/>
                <c:pt idx="0">
                  <c:v>Hochschule 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Qualifikationsniveau!$T$8:$AD$8</c:f>
              <c:numCache>
                <c:formatCode>General</c:formatCode>
                <c:ptCount val="11"/>
                <c:pt idx="0">
                  <c:v>120</c:v>
                </c:pt>
                <c:pt idx="1">
                  <c:v>99</c:v>
                </c:pt>
                <c:pt idx="2">
                  <c:v>110</c:v>
                </c:pt>
                <c:pt idx="3">
                  <c:v>115</c:v>
                </c:pt>
                <c:pt idx="4">
                  <c:v>128</c:v>
                </c:pt>
                <c:pt idx="5">
                  <c:v>88</c:v>
                </c:pt>
                <c:pt idx="6">
                  <c:v>86</c:v>
                </c:pt>
                <c:pt idx="7">
                  <c:v>79</c:v>
                </c:pt>
                <c:pt idx="8">
                  <c:v>62</c:v>
                </c:pt>
                <c:pt idx="9">
                  <c:v>54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7E-4B82-859E-F18A91C1F45A}"/>
            </c:ext>
          </c:extLst>
        </c:ser>
        <c:ser>
          <c:idx val="7"/>
          <c:order val="7"/>
          <c:tx>
            <c:strRef>
              <c:f>Qualifikationsniveau!$A$9</c:f>
              <c:strCache>
                <c:ptCount val="1"/>
                <c:pt idx="0">
                  <c:v>Universität</c:v>
                </c:pt>
              </c:strCache>
            </c:strRef>
          </c:tx>
          <c:invertIfNegative val="0"/>
          <c:cat>
            <c:numRef>
              <c:f>Qualifikationsniveau!$T$1:$AD$1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Qualifikationsniveau!$T$9:$AD$9</c:f>
              <c:numCache>
                <c:formatCode>General</c:formatCode>
                <c:ptCount val="11"/>
                <c:pt idx="0">
                  <c:v>64</c:v>
                </c:pt>
                <c:pt idx="1">
                  <c:v>67</c:v>
                </c:pt>
                <c:pt idx="2">
                  <c:v>74</c:v>
                </c:pt>
                <c:pt idx="3">
                  <c:v>55</c:v>
                </c:pt>
                <c:pt idx="4">
                  <c:v>75</c:v>
                </c:pt>
                <c:pt idx="5">
                  <c:v>43</c:v>
                </c:pt>
                <c:pt idx="6">
                  <c:v>51</c:v>
                </c:pt>
                <c:pt idx="7">
                  <c:v>42</c:v>
                </c:pt>
                <c:pt idx="8">
                  <c:v>25</c:v>
                </c:pt>
                <c:pt idx="9">
                  <c:v>33</c:v>
                </c:pt>
                <c:pt idx="1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7E-4B82-859E-F18A91C1F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3887104"/>
        <c:axId val="303888640"/>
      </c:barChart>
      <c:catAx>
        <c:axId val="30388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3888640"/>
        <c:crosses val="autoZero"/>
        <c:auto val="1"/>
        <c:lblAlgn val="ctr"/>
        <c:lblOffset val="100"/>
        <c:noMultiLvlLbl val="0"/>
      </c:catAx>
      <c:valAx>
        <c:axId val="30388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88710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'sabg 97-19 Diag'!$A$64</c:f>
              <c:strCache>
                <c:ptCount val="1"/>
                <c:pt idx="0">
                  <c:v>Schulabgänger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'sabg 97-19 Diag'!$E$63:$AB$63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'sabg 97-19 Diag'!$E$64:$AB$64</c:f>
              <c:numCache>
                <c:formatCode>General</c:formatCode>
                <c:ptCount val="24"/>
                <c:pt idx="0">
                  <c:v>448</c:v>
                </c:pt>
                <c:pt idx="1">
                  <c:v>469</c:v>
                </c:pt>
                <c:pt idx="2">
                  <c:v>435</c:v>
                </c:pt>
                <c:pt idx="3">
                  <c:v>469</c:v>
                </c:pt>
                <c:pt idx="4">
                  <c:v>519</c:v>
                </c:pt>
                <c:pt idx="5">
                  <c:v>493</c:v>
                </c:pt>
                <c:pt idx="6">
                  <c:v>477</c:v>
                </c:pt>
                <c:pt idx="7">
                  <c:v>555</c:v>
                </c:pt>
                <c:pt idx="8">
                  <c:v>550</c:v>
                </c:pt>
                <c:pt idx="9">
                  <c:v>642</c:v>
                </c:pt>
                <c:pt idx="10">
                  <c:v>618</c:v>
                </c:pt>
                <c:pt idx="11">
                  <c:v>617</c:v>
                </c:pt>
                <c:pt idx="12">
                  <c:v>607</c:v>
                </c:pt>
                <c:pt idx="13">
                  <c:v>676</c:v>
                </c:pt>
                <c:pt idx="14">
                  <c:v>714</c:v>
                </c:pt>
                <c:pt idx="15">
                  <c:v>671</c:v>
                </c:pt>
                <c:pt idx="16">
                  <c:v>646</c:v>
                </c:pt>
                <c:pt idx="17">
                  <c:v>673</c:v>
                </c:pt>
                <c:pt idx="18">
                  <c:v>633</c:v>
                </c:pt>
                <c:pt idx="19">
                  <c:v>612</c:v>
                </c:pt>
                <c:pt idx="20">
                  <c:v>584</c:v>
                </c:pt>
                <c:pt idx="21">
                  <c:v>577</c:v>
                </c:pt>
                <c:pt idx="22">
                  <c:v>550</c:v>
                </c:pt>
                <c:pt idx="23">
                  <c:v>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CA-4AE3-9E45-9FB5EB71C0B0}"/>
            </c:ext>
          </c:extLst>
        </c:ser>
        <c:ser>
          <c:idx val="1"/>
          <c:order val="1"/>
          <c:tx>
            <c:strRef>
              <c:f>'sabg 97-19 Diag'!$A$65</c:f>
              <c:strCache>
                <c:ptCount val="1"/>
                <c:pt idx="0">
                  <c:v>Eingetragene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'sabg 97-19 Diag'!$E$63:$AB$63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'sabg 97-19 Diag'!$E$65:$AB$65</c:f>
              <c:numCache>
                <c:formatCode>General</c:formatCode>
                <c:ptCount val="24"/>
                <c:pt idx="0">
                  <c:v>65</c:v>
                </c:pt>
                <c:pt idx="1">
                  <c:v>81</c:v>
                </c:pt>
                <c:pt idx="2">
                  <c:v>67</c:v>
                </c:pt>
                <c:pt idx="3">
                  <c:v>87</c:v>
                </c:pt>
                <c:pt idx="4">
                  <c:v>117</c:v>
                </c:pt>
                <c:pt idx="5">
                  <c:v>88</c:v>
                </c:pt>
                <c:pt idx="6">
                  <c:v>97</c:v>
                </c:pt>
                <c:pt idx="7">
                  <c:v>71</c:v>
                </c:pt>
                <c:pt idx="8">
                  <c:v>112</c:v>
                </c:pt>
                <c:pt idx="9">
                  <c:v>120</c:v>
                </c:pt>
                <c:pt idx="10">
                  <c:v>103</c:v>
                </c:pt>
                <c:pt idx="11">
                  <c:v>123</c:v>
                </c:pt>
                <c:pt idx="12">
                  <c:v>110</c:v>
                </c:pt>
                <c:pt idx="13">
                  <c:v>155</c:v>
                </c:pt>
                <c:pt idx="14">
                  <c:v>143</c:v>
                </c:pt>
                <c:pt idx="15">
                  <c:v>162</c:v>
                </c:pt>
                <c:pt idx="16">
                  <c:v>148</c:v>
                </c:pt>
                <c:pt idx="17">
                  <c:v>159</c:v>
                </c:pt>
                <c:pt idx="18">
                  <c:v>158</c:v>
                </c:pt>
                <c:pt idx="19">
                  <c:v>111</c:v>
                </c:pt>
                <c:pt idx="20">
                  <c:v>123</c:v>
                </c:pt>
                <c:pt idx="21">
                  <c:v>100</c:v>
                </c:pt>
                <c:pt idx="22">
                  <c:v>102</c:v>
                </c:pt>
                <c:pt idx="23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CA-4AE3-9E45-9FB5EB71C0B0}"/>
            </c:ext>
          </c:extLst>
        </c:ser>
        <c:ser>
          <c:idx val="2"/>
          <c:order val="2"/>
          <c:tx>
            <c:strRef>
              <c:f>'sabg 97-19 Diag'!$A$66</c:f>
              <c:strCache>
                <c:ptCount val="1"/>
                <c:pt idx="0">
                  <c:v>Integriert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'sabg 97-19 Diag'!$E$63:$AB$63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'sabg 97-19 Diag'!$E$66:$AB$66</c:f>
              <c:numCache>
                <c:formatCode>General</c:formatCode>
                <c:ptCount val="24"/>
                <c:pt idx="0">
                  <c:v>417</c:v>
                </c:pt>
                <c:pt idx="1">
                  <c:v>429</c:v>
                </c:pt>
                <c:pt idx="2">
                  <c:v>392</c:v>
                </c:pt>
                <c:pt idx="3">
                  <c:v>425</c:v>
                </c:pt>
                <c:pt idx="4">
                  <c:v>463</c:v>
                </c:pt>
                <c:pt idx="5">
                  <c:v>457</c:v>
                </c:pt>
                <c:pt idx="6">
                  <c:v>438</c:v>
                </c:pt>
                <c:pt idx="7">
                  <c:v>538</c:v>
                </c:pt>
                <c:pt idx="8">
                  <c:v>510</c:v>
                </c:pt>
                <c:pt idx="9">
                  <c:v>592</c:v>
                </c:pt>
                <c:pt idx="10">
                  <c:v>577</c:v>
                </c:pt>
                <c:pt idx="11">
                  <c:v>562</c:v>
                </c:pt>
                <c:pt idx="12">
                  <c:v>559</c:v>
                </c:pt>
                <c:pt idx="13">
                  <c:v>619</c:v>
                </c:pt>
                <c:pt idx="14">
                  <c:v>655</c:v>
                </c:pt>
                <c:pt idx="15">
                  <c:v>593</c:v>
                </c:pt>
                <c:pt idx="16">
                  <c:v>601</c:v>
                </c:pt>
                <c:pt idx="17">
                  <c:v>613</c:v>
                </c:pt>
                <c:pt idx="18">
                  <c:v>583</c:v>
                </c:pt>
                <c:pt idx="19">
                  <c:v>574</c:v>
                </c:pt>
                <c:pt idx="20">
                  <c:v>549</c:v>
                </c:pt>
                <c:pt idx="21">
                  <c:v>551</c:v>
                </c:pt>
                <c:pt idx="22">
                  <c:v>511</c:v>
                </c:pt>
                <c:pt idx="23">
                  <c:v>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CA-4AE3-9E45-9FB5EB71C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838464"/>
        <c:axId val="317840000"/>
      </c:lineChart>
      <c:catAx>
        <c:axId val="3178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17840000"/>
        <c:crosses val="autoZero"/>
        <c:auto val="1"/>
        <c:lblAlgn val="ctr"/>
        <c:lblOffset val="100"/>
        <c:noMultiLvlLbl val="0"/>
      </c:catAx>
      <c:valAx>
        <c:axId val="31784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1783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Eintragungsquote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'sabg 97-19 Diag'!$M$34:$P$34</c:f>
              <c:strCache>
                <c:ptCount val="4"/>
                <c:pt idx="0">
                  <c:v>allgemeinb.</c:v>
                </c:pt>
                <c:pt idx="1">
                  <c:v>berufl.</c:v>
                </c:pt>
                <c:pt idx="2">
                  <c:v>techn.</c:v>
                </c:pt>
                <c:pt idx="3">
                  <c:v>TOTAL</c:v>
                </c:pt>
              </c:strCache>
            </c:strRef>
          </c:cat>
          <c:val>
            <c:numRef>
              <c:f>'sabg 97-19 Diag'!$M$36:$P$36</c:f>
              <c:numCache>
                <c:formatCode>0%</c:formatCode>
                <c:ptCount val="4"/>
                <c:pt idx="0">
                  <c:v>0.15570358034970858</c:v>
                </c:pt>
                <c:pt idx="1">
                  <c:v>0.24172440338722093</c:v>
                </c:pt>
                <c:pt idx="2">
                  <c:v>0.29181141439205954</c:v>
                </c:pt>
                <c:pt idx="3">
                  <c:v>0.21150787913835478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3-4FFC-9992-34DD13CA0CB4}"/>
            </c:ext>
          </c:extLst>
        </c:ser>
        <c:ser>
          <c:idx val="4"/>
          <c:order val="1"/>
          <c:tx>
            <c:v>Integrationsquote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'sabg 97-19 Diag'!$M$34:$P$34</c:f>
              <c:strCache>
                <c:ptCount val="4"/>
                <c:pt idx="0">
                  <c:v>allgemeinb.</c:v>
                </c:pt>
                <c:pt idx="1">
                  <c:v>berufl.</c:v>
                </c:pt>
                <c:pt idx="2">
                  <c:v>techn.</c:v>
                </c:pt>
                <c:pt idx="3">
                  <c:v>TOTAL</c:v>
                </c:pt>
              </c:strCache>
            </c:strRef>
          </c:cat>
          <c:val>
            <c:numRef>
              <c:f>'sabg 97-19 Diag'!$M$40:$P$40</c:f>
              <c:numCache>
                <c:formatCode>0%</c:formatCode>
                <c:ptCount val="4"/>
                <c:pt idx="0">
                  <c:v>0.9386622259228421</c:v>
                </c:pt>
                <c:pt idx="1">
                  <c:v>0.9353348729792148</c:v>
                </c:pt>
                <c:pt idx="2">
                  <c:v>0.89776674937965262</c:v>
                </c:pt>
                <c:pt idx="3">
                  <c:v>0.92612404221483302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3-4FFC-9992-34DD13CA0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910400"/>
        <c:axId val="317805696"/>
      </c:barChart>
      <c:catAx>
        <c:axId val="317910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17805696"/>
        <c:crosses val="autoZero"/>
        <c:auto val="1"/>
        <c:lblAlgn val="ctr"/>
        <c:lblOffset val="100"/>
        <c:noMultiLvlLbl val="0"/>
      </c:catAx>
      <c:valAx>
        <c:axId val="317805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17910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b="1"/>
              <a:t>Abiturienten insgesamt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eingetragen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'sabg 97-19 Diag (2)'!$Q$25:$AB$25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'sabg 97-19 Diag (2)'!$Q$27:$AB$27</c:f>
              <c:numCache>
                <c:formatCode>0%</c:formatCode>
                <c:ptCount val="12"/>
                <c:pt idx="0">
                  <c:v>0.1812191103789127</c:v>
                </c:pt>
                <c:pt idx="1">
                  <c:v>0.22928994082840237</c:v>
                </c:pt>
                <c:pt idx="2">
                  <c:v>0.20028011204481794</c:v>
                </c:pt>
                <c:pt idx="3">
                  <c:v>0.24143070044709389</c:v>
                </c:pt>
                <c:pt idx="4">
                  <c:v>0.22910216718266255</c:v>
                </c:pt>
                <c:pt idx="5">
                  <c:v>0.23625557206537889</c:v>
                </c:pt>
                <c:pt idx="6">
                  <c:v>0.24960505529225907</c:v>
                </c:pt>
                <c:pt idx="7">
                  <c:v>0.18137254901960784</c:v>
                </c:pt>
                <c:pt idx="8">
                  <c:v>0.21061643835616439</c:v>
                </c:pt>
                <c:pt idx="9">
                  <c:v>0.1733102253032929</c:v>
                </c:pt>
                <c:pt idx="10">
                  <c:v>0.18545454545454546</c:v>
                </c:pt>
                <c:pt idx="11">
                  <c:v>0.17555938037865748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3-49FC-B3A3-E0643C035CDF}"/>
            </c:ext>
          </c:extLst>
        </c:ser>
        <c:ser>
          <c:idx val="1"/>
          <c:order val="1"/>
          <c:tx>
            <c:v>integriert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'sabg 97-19 Diag (2)'!$Q$25:$AB$25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'sabg 97-19 Diag (2)'!$Q$31:$AB$31</c:f>
              <c:numCache>
                <c:formatCode>0%</c:formatCode>
                <c:ptCount val="12"/>
                <c:pt idx="0">
                  <c:v>0.92092257001647448</c:v>
                </c:pt>
                <c:pt idx="1">
                  <c:v>0.91568047337278102</c:v>
                </c:pt>
                <c:pt idx="2">
                  <c:v>0.91736694677871145</c:v>
                </c:pt>
                <c:pt idx="3">
                  <c:v>0.88375558867362147</c:v>
                </c:pt>
                <c:pt idx="4">
                  <c:v>0.93034055727554177</c:v>
                </c:pt>
                <c:pt idx="5">
                  <c:v>0.91084695393759285</c:v>
                </c:pt>
                <c:pt idx="6">
                  <c:v>0.92101105845181674</c:v>
                </c:pt>
                <c:pt idx="7">
                  <c:v>0.93790849673202614</c:v>
                </c:pt>
                <c:pt idx="8">
                  <c:v>0.94006849315068497</c:v>
                </c:pt>
                <c:pt idx="9">
                  <c:v>0.95493934142114389</c:v>
                </c:pt>
                <c:pt idx="10">
                  <c:v>0.92909090909090908</c:v>
                </c:pt>
                <c:pt idx="11">
                  <c:v>0.95869191049913938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B3-49FC-B3A3-E0643C035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578944"/>
        <c:axId val="370580480"/>
      </c:barChart>
      <c:catAx>
        <c:axId val="37057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70580480"/>
        <c:crosses val="autoZero"/>
        <c:auto val="1"/>
        <c:lblAlgn val="ctr"/>
        <c:lblOffset val="100"/>
        <c:noMultiLvlLbl val="0"/>
      </c:catAx>
      <c:valAx>
        <c:axId val="37058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7057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Qualifikationsniveau!$A$51</c:f>
              <c:strCache>
                <c:ptCount val="1"/>
                <c:pt idx="0">
                  <c:v>Primarschule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Qualifikationsniveau!$T$51:$AD$51</c:f>
              <c:numCache>
                <c:formatCode>0%</c:formatCode>
                <c:ptCount val="11"/>
                <c:pt idx="0">
                  <c:v>7.7138849929873771E-2</c:v>
                </c:pt>
                <c:pt idx="1">
                  <c:v>7.18232044198895E-2</c:v>
                </c:pt>
                <c:pt idx="2">
                  <c:v>5.7061340941512127E-2</c:v>
                </c:pt>
                <c:pt idx="3">
                  <c:v>6.7055393586005832E-2</c:v>
                </c:pt>
                <c:pt idx="4">
                  <c:v>8.0443828016643557E-2</c:v>
                </c:pt>
                <c:pt idx="5">
                  <c:v>6.5217391304347824E-2</c:v>
                </c:pt>
                <c:pt idx="6">
                  <c:v>7.407407407407407E-2</c:v>
                </c:pt>
                <c:pt idx="7">
                  <c:v>0.10273972602739725</c:v>
                </c:pt>
                <c:pt idx="8">
                  <c:v>9.5435684647302899E-2</c:v>
                </c:pt>
                <c:pt idx="9">
                  <c:v>0.12028301886792453</c:v>
                </c:pt>
                <c:pt idx="10">
                  <c:v>0.14864864864864866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B0-462A-B256-76AB84DCB405}"/>
            </c:ext>
          </c:extLst>
        </c:ser>
        <c:ser>
          <c:idx val="2"/>
          <c:order val="1"/>
          <c:tx>
            <c:strRef>
              <c:f>Qualifikationsniveau!$A$52</c:f>
              <c:strCache>
                <c:ptCount val="1"/>
                <c:pt idx="0">
                  <c:v>Unterstufe Sek.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Qualifikationsniveau!$T$52:$AD$52</c:f>
              <c:numCache>
                <c:formatCode>0%</c:formatCode>
                <c:ptCount val="11"/>
                <c:pt idx="0">
                  <c:v>0.12903225806451613</c:v>
                </c:pt>
                <c:pt idx="1">
                  <c:v>0.1270718232044199</c:v>
                </c:pt>
                <c:pt idx="2">
                  <c:v>9.9857346647646214E-2</c:v>
                </c:pt>
                <c:pt idx="3">
                  <c:v>0.10058309037900874</c:v>
                </c:pt>
                <c:pt idx="4">
                  <c:v>9.2926490984743412E-2</c:v>
                </c:pt>
                <c:pt idx="5">
                  <c:v>8.2880434782608689E-2</c:v>
                </c:pt>
                <c:pt idx="6">
                  <c:v>0.10493827160493827</c:v>
                </c:pt>
                <c:pt idx="7">
                  <c:v>0.15924657534246575</c:v>
                </c:pt>
                <c:pt idx="8">
                  <c:v>0.17012448132780084</c:v>
                </c:pt>
                <c:pt idx="9">
                  <c:v>0.13679245283018868</c:v>
                </c:pt>
                <c:pt idx="10">
                  <c:v>0.15990990990990991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B0-462A-B256-76AB84DCB405}"/>
            </c:ext>
          </c:extLst>
        </c:ser>
        <c:ser>
          <c:idx val="1"/>
          <c:order val="2"/>
          <c:tx>
            <c:strRef>
              <c:f>Qualifikationsniveau!$A$53</c:f>
              <c:strCache>
                <c:ptCount val="1"/>
                <c:pt idx="0">
                  <c:v>Lehre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Qualifikationsniveau!$T$53:$AD$53</c:f>
              <c:numCache>
                <c:formatCode>0%</c:formatCode>
                <c:ptCount val="11"/>
                <c:pt idx="0">
                  <c:v>0.1514726507713885</c:v>
                </c:pt>
                <c:pt idx="1">
                  <c:v>0.13950276243093923</c:v>
                </c:pt>
                <c:pt idx="2">
                  <c:v>0.13837375178316691</c:v>
                </c:pt>
                <c:pt idx="3">
                  <c:v>0.18221574344023322</c:v>
                </c:pt>
                <c:pt idx="4">
                  <c:v>0.17198335644937587</c:v>
                </c:pt>
                <c:pt idx="5">
                  <c:v>0.21059782608695651</c:v>
                </c:pt>
                <c:pt idx="6">
                  <c:v>0.17129629629629631</c:v>
                </c:pt>
                <c:pt idx="7">
                  <c:v>0.11986301369863013</c:v>
                </c:pt>
                <c:pt idx="8">
                  <c:v>0.12033195020746888</c:v>
                </c:pt>
                <c:pt idx="9">
                  <c:v>0.12735849056603774</c:v>
                </c:pt>
                <c:pt idx="10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B0-462A-B256-76AB84DCB405}"/>
            </c:ext>
          </c:extLst>
        </c:ser>
        <c:ser>
          <c:idx val="3"/>
          <c:order val="3"/>
          <c:tx>
            <c:strRef>
              <c:f>Qualifikationsniveau!$A$54</c:f>
              <c:strCache>
                <c:ptCount val="1"/>
                <c:pt idx="0">
                  <c:v>Abi - techn.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Qualifikationsniveau!$T$54:$AD$54</c:f>
              <c:numCache>
                <c:formatCode>0%</c:formatCode>
                <c:ptCount val="11"/>
                <c:pt idx="0">
                  <c:v>0.11360448807854137</c:v>
                </c:pt>
                <c:pt idx="1">
                  <c:v>0.15883977900552487</c:v>
                </c:pt>
                <c:pt idx="2">
                  <c:v>0.18259629101283881</c:v>
                </c:pt>
                <c:pt idx="3">
                  <c:v>0.14285714285714285</c:v>
                </c:pt>
                <c:pt idx="4">
                  <c:v>0.14701803051317613</c:v>
                </c:pt>
                <c:pt idx="5">
                  <c:v>0.15896739130434784</c:v>
                </c:pt>
                <c:pt idx="6">
                  <c:v>0.1728395061728395</c:v>
                </c:pt>
                <c:pt idx="7">
                  <c:v>0.14554794520547945</c:v>
                </c:pt>
                <c:pt idx="8">
                  <c:v>0.18049792531120332</c:v>
                </c:pt>
                <c:pt idx="9">
                  <c:v>0.14386792452830188</c:v>
                </c:pt>
                <c:pt idx="10">
                  <c:v>0.1554054054054054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B0-462A-B256-76AB84DCB405}"/>
            </c:ext>
          </c:extLst>
        </c:ser>
        <c:ser>
          <c:idx val="4"/>
          <c:order val="4"/>
          <c:tx>
            <c:strRef>
              <c:f>Qualifikationsniveau!$A$55</c:f>
              <c:strCache>
                <c:ptCount val="1"/>
                <c:pt idx="0">
                  <c:v>Abi - berufl.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Qualifikationsniveau!$T$55:$AD$55</c:f>
              <c:numCache>
                <c:formatCode>0%</c:formatCode>
                <c:ptCount val="11"/>
                <c:pt idx="0">
                  <c:v>9.8176718092566617E-2</c:v>
                </c:pt>
                <c:pt idx="1">
                  <c:v>0.10220994475138122</c:v>
                </c:pt>
                <c:pt idx="2">
                  <c:v>9.2724679029957208E-2</c:v>
                </c:pt>
                <c:pt idx="3">
                  <c:v>0.11078717201166181</c:v>
                </c:pt>
                <c:pt idx="4">
                  <c:v>7.0735090152565877E-2</c:v>
                </c:pt>
                <c:pt idx="5">
                  <c:v>9.6467391304347824E-2</c:v>
                </c:pt>
                <c:pt idx="6">
                  <c:v>9.2592592592592587E-2</c:v>
                </c:pt>
                <c:pt idx="7">
                  <c:v>9.2465753424657529E-2</c:v>
                </c:pt>
                <c:pt idx="8">
                  <c:v>8.7136929460580909E-2</c:v>
                </c:pt>
                <c:pt idx="9">
                  <c:v>0.10613207547169812</c:v>
                </c:pt>
                <c:pt idx="10">
                  <c:v>0.11261261261261261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B0-462A-B256-76AB84DCB405}"/>
            </c:ext>
          </c:extLst>
        </c:ser>
        <c:ser>
          <c:idx val="5"/>
          <c:order val="5"/>
          <c:tx>
            <c:strRef>
              <c:f>Qualifikationsniveau!$A$56</c:f>
              <c:strCache>
                <c:ptCount val="1"/>
                <c:pt idx="0">
                  <c:v>Abi - allg.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Qualifikationsniveau!$T$56:$AD$56</c:f>
              <c:numCache>
                <c:formatCode>0%</c:formatCode>
                <c:ptCount val="11"/>
                <c:pt idx="0">
                  <c:v>0.17251051893408134</c:v>
                </c:pt>
                <c:pt idx="1">
                  <c:v>0.17127071823204421</c:v>
                </c:pt>
                <c:pt idx="2">
                  <c:v>0.16690442225392296</c:v>
                </c:pt>
                <c:pt idx="3">
                  <c:v>0.14868804664723032</c:v>
                </c:pt>
                <c:pt idx="4">
                  <c:v>0.1553398058252427</c:v>
                </c:pt>
                <c:pt idx="5">
                  <c:v>0.2078804347826087</c:v>
                </c:pt>
                <c:pt idx="6">
                  <c:v>0.1728395061728395</c:v>
                </c:pt>
                <c:pt idx="7">
                  <c:v>0.17294520547945205</c:v>
                </c:pt>
                <c:pt idx="8">
                  <c:v>0.16597510373443983</c:v>
                </c:pt>
                <c:pt idx="9">
                  <c:v>0.16037735849056603</c:v>
                </c:pt>
                <c:pt idx="10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B0-462A-B256-76AB84DCB405}"/>
            </c:ext>
          </c:extLst>
        </c:ser>
        <c:ser>
          <c:idx val="6"/>
          <c:order val="6"/>
          <c:tx>
            <c:strRef>
              <c:f>Qualifikationsniveau!$A$57</c:f>
              <c:strCache>
                <c:ptCount val="1"/>
                <c:pt idx="0">
                  <c:v>Hochschule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Qualifikationsniveau!$T$57:$AD$57</c:f>
              <c:numCache>
                <c:formatCode>0%</c:formatCode>
                <c:ptCount val="11"/>
                <c:pt idx="0">
                  <c:v>0.16830294530154277</c:v>
                </c:pt>
                <c:pt idx="1">
                  <c:v>0.13674033149171272</c:v>
                </c:pt>
                <c:pt idx="2">
                  <c:v>0.15691868758915833</c:v>
                </c:pt>
                <c:pt idx="3">
                  <c:v>0.16763848396501457</c:v>
                </c:pt>
                <c:pt idx="4">
                  <c:v>0.17753120665742025</c:v>
                </c:pt>
                <c:pt idx="5">
                  <c:v>0.11956521739130435</c:v>
                </c:pt>
                <c:pt idx="6">
                  <c:v>0.13271604938271606</c:v>
                </c:pt>
                <c:pt idx="7">
                  <c:v>0.13527397260273974</c:v>
                </c:pt>
                <c:pt idx="8">
                  <c:v>0.12863070539419086</c:v>
                </c:pt>
                <c:pt idx="9">
                  <c:v>0.12735849056603774</c:v>
                </c:pt>
                <c:pt idx="10">
                  <c:v>0.1036036036036036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B0-462A-B256-76AB84DCB405}"/>
            </c:ext>
          </c:extLst>
        </c:ser>
        <c:ser>
          <c:idx val="7"/>
          <c:order val="7"/>
          <c:tx>
            <c:strRef>
              <c:f>Qualifikationsniveau!$A$58</c:f>
              <c:strCache>
                <c:ptCount val="1"/>
                <c:pt idx="0">
                  <c:v>Universität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Qualifikationsniveau!$T$50:$AD$50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Qualifikationsniveau!$T$58:$AD$58</c:f>
              <c:numCache>
                <c:formatCode>0%</c:formatCode>
                <c:ptCount val="11"/>
                <c:pt idx="0">
                  <c:v>8.9761570827489479E-2</c:v>
                </c:pt>
                <c:pt idx="1">
                  <c:v>9.2541436464088397E-2</c:v>
                </c:pt>
                <c:pt idx="2">
                  <c:v>0.10556348074179743</c:v>
                </c:pt>
                <c:pt idx="3">
                  <c:v>8.0174927113702624E-2</c:v>
                </c:pt>
                <c:pt idx="4">
                  <c:v>0.10402219140083217</c:v>
                </c:pt>
                <c:pt idx="5">
                  <c:v>5.8423913043478264E-2</c:v>
                </c:pt>
                <c:pt idx="6">
                  <c:v>7.8703703703703706E-2</c:v>
                </c:pt>
                <c:pt idx="7">
                  <c:v>7.1917808219178078E-2</c:v>
                </c:pt>
                <c:pt idx="8">
                  <c:v>5.1867219917012451E-2</c:v>
                </c:pt>
                <c:pt idx="9">
                  <c:v>7.783018867924528E-2</c:v>
                </c:pt>
                <c:pt idx="10">
                  <c:v>4.5045045045045043E-2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BB0-462A-B256-76AB84DCB4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03951232"/>
        <c:axId val="303498368"/>
      </c:barChart>
      <c:catAx>
        <c:axId val="30395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3498368"/>
        <c:crosses val="autoZero"/>
        <c:auto val="1"/>
        <c:lblAlgn val="ctr"/>
        <c:lblOffset val="100"/>
        <c:noMultiLvlLbl val="0"/>
      </c:catAx>
      <c:valAx>
        <c:axId val="30349836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303951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Qualifikationsniveau!$A$103</c:f>
              <c:strCache>
                <c:ptCount val="1"/>
                <c:pt idx="0">
                  <c:v>Niedrigqual.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Qualifikationsniveau!$C$102:$AD$102</c:f>
              <c:numCache>
                <c:formatCode>General</c:formatCode>
                <c:ptCount val="2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</c:numCache>
            </c:numRef>
          </c:cat>
          <c:val>
            <c:numRef>
              <c:f>Qualifikationsniveau!$C$103:$AD$103</c:f>
              <c:numCache>
                <c:formatCode>General</c:formatCode>
                <c:ptCount val="28"/>
                <c:pt idx="0">
                  <c:v>39</c:v>
                </c:pt>
                <c:pt idx="1">
                  <c:v>42</c:v>
                </c:pt>
                <c:pt idx="2">
                  <c:v>38</c:v>
                </c:pt>
                <c:pt idx="3">
                  <c:v>46</c:v>
                </c:pt>
                <c:pt idx="4">
                  <c:v>50</c:v>
                </c:pt>
                <c:pt idx="5">
                  <c:v>47</c:v>
                </c:pt>
                <c:pt idx="6">
                  <c:v>51</c:v>
                </c:pt>
                <c:pt idx="7">
                  <c:v>56</c:v>
                </c:pt>
                <c:pt idx="8">
                  <c:v>64</c:v>
                </c:pt>
                <c:pt idx="9">
                  <c:v>77</c:v>
                </c:pt>
                <c:pt idx="10">
                  <c:v>78</c:v>
                </c:pt>
                <c:pt idx="11">
                  <c:v>88</c:v>
                </c:pt>
                <c:pt idx="12">
                  <c:v>99</c:v>
                </c:pt>
                <c:pt idx="13">
                  <c:v>143</c:v>
                </c:pt>
                <c:pt idx="14">
                  <c:v>117</c:v>
                </c:pt>
                <c:pt idx="15">
                  <c:v>131</c:v>
                </c:pt>
                <c:pt idx="16">
                  <c:v>139</c:v>
                </c:pt>
                <c:pt idx="17">
                  <c:v>147</c:v>
                </c:pt>
                <c:pt idx="18">
                  <c:v>144</c:v>
                </c:pt>
                <c:pt idx="19">
                  <c:v>110</c:v>
                </c:pt>
                <c:pt idx="20">
                  <c:v>115</c:v>
                </c:pt>
                <c:pt idx="21">
                  <c:v>125</c:v>
                </c:pt>
                <c:pt idx="22">
                  <c:v>109</c:v>
                </c:pt>
                <c:pt idx="23">
                  <c:v>116</c:v>
                </c:pt>
                <c:pt idx="24">
                  <c:v>153</c:v>
                </c:pt>
                <c:pt idx="25">
                  <c:v>128</c:v>
                </c:pt>
                <c:pt idx="26">
                  <c:v>109</c:v>
                </c:pt>
                <c:pt idx="27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D6-4448-9147-4A50ADF0A710}"/>
            </c:ext>
          </c:extLst>
        </c:ser>
        <c:ser>
          <c:idx val="1"/>
          <c:order val="1"/>
          <c:tx>
            <c:strRef>
              <c:f>Qualifikationsniveau!$A$104</c:f>
              <c:strCache>
                <c:ptCount val="1"/>
                <c:pt idx="0">
                  <c:v>mittlere Qual.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Qualifikationsniveau!$C$102:$AD$102</c:f>
              <c:numCache>
                <c:formatCode>General</c:formatCode>
                <c:ptCount val="2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</c:numCache>
            </c:numRef>
          </c:cat>
          <c:val>
            <c:numRef>
              <c:f>Qualifikationsniveau!$C$104:$AD$104</c:f>
              <c:numCache>
                <c:formatCode>General</c:formatCode>
                <c:ptCount val="28"/>
                <c:pt idx="0">
                  <c:v>212</c:v>
                </c:pt>
                <c:pt idx="1">
                  <c:v>227</c:v>
                </c:pt>
                <c:pt idx="2">
                  <c:v>275</c:v>
                </c:pt>
                <c:pt idx="3">
                  <c:v>270</c:v>
                </c:pt>
                <c:pt idx="4">
                  <c:v>300</c:v>
                </c:pt>
                <c:pt idx="5">
                  <c:v>306</c:v>
                </c:pt>
                <c:pt idx="6">
                  <c:v>293</c:v>
                </c:pt>
                <c:pt idx="7">
                  <c:v>327</c:v>
                </c:pt>
                <c:pt idx="8">
                  <c:v>313</c:v>
                </c:pt>
                <c:pt idx="9">
                  <c:v>384</c:v>
                </c:pt>
                <c:pt idx="10">
                  <c:v>352</c:v>
                </c:pt>
                <c:pt idx="11">
                  <c:v>350</c:v>
                </c:pt>
                <c:pt idx="12">
                  <c:v>332</c:v>
                </c:pt>
                <c:pt idx="13">
                  <c:v>400</c:v>
                </c:pt>
                <c:pt idx="14">
                  <c:v>388</c:v>
                </c:pt>
                <c:pt idx="15">
                  <c:v>394</c:v>
                </c:pt>
                <c:pt idx="16">
                  <c:v>398</c:v>
                </c:pt>
                <c:pt idx="17">
                  <c:v>382</c:v>
                </c:pt>
                <c:pt idx="18">
                  <c:v>414</c:v>
                </c:pt>
                <c:pt idx="19">
                  <c:v>407</c:v>
                </c:pt>
                <c:pt idx="20">
                  <c:v>401</c:v>
                </c:pt>
                <c:pt idx="21">
                  <c:v>393</c:v>
                </c:pt>
                <c:pt idx="22">
                  <c:v>496</c:v>
                </c:pt>
                <c:pt idx="23">
                  <c:v>395</c:v>
                </c:pt>
                <c:pt idx="24">
                  <c:v>310</c:v>
                </c:pt>
                <c:pt idx="25">
                  <c:v>267</c:v>
                </c:pt>
                <c:pt idx="26">
                  <c:v>228</c:v>
                </c:pt>
                <c:pt idx="27">
                  <c:v>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D6-4448-9147-4A50ADF0A710}"/>
            </c:ext>
          </c:extLst>
        </c:ser>
        <c:ser>
          <c:idx val="2"/>
          <c:order val="2"/>
          <c:tx>
            <c:strRef>
              <c:f>Qualifikationsniveau!$A$105</c:f>
              <c:strCache>
                <c:ptCount val="1"/>
                <c:pt idx="0">
                  <c:v>Hochqualif.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Qualifikationsniveau!$C$102:$AD$102</c:f>
              <c:numCache>
                <c:formatCode>General</c:formatCode>
                <c:ptCount val="2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</c:numCache>
            </c:numRef>
          </c:cat>
          <c:val>
            <c:numRef>
              <c:f>Qualifikationsniveau!$C$105:$AD$105</c:f>
              <c:numCache>
                <c:formatCode>General</c:formatCode>
                <c:ptCount val="28"/>
                <c:pt idx="0">
                  <c:v>171</c:v>
                </c:pt>
                <c:pt idx="1">
                  <c:v>176</c:v>
                </c:pt>
                <c:pt idx="2">
                  <c:v>142</c:v>
                </c:pt>
                <c:pt idx="3">
                  <c:v>145</c:v>
                </c:pt>
                <c:pt idx="4">
                  <c:v>167</c:v>
                </c:pt>
                <c:pt idx="5">
                  <c:v>137</c:v>
                </c:pt>
                <c:pt idx="6">
                  <c:v>150</c:v>
                </c:pt>
                <c:pt idx="7">
                  <c:v>152</c:v>
                </c:pt>
                <c:pt idx="8">
                  <c:v>158</c:v>
                </c:pt>
                <c:pt idx="9">
                  <c:v>196</c:v>
                </c:pt>
                <c:pt idx="10">
                  <c:v>143</c:v>
                </c:pt>
                <c:pt idx="11">
                  <c:v>157</c:v>
                </c:pt>
                <c:pt idx="12">
                  <c:v>169</c:v>
                </c:pt>
                <c:pt idx="13">
                  <c:v>157</c:v>
                </c:pt>
                <c:pt idx="14">
                  <c:v>192</c:v>
                </c:pt>
                <c:pt idx="15">
                  <c:v>164</c:v>
                </c:pt>
                <c:pt idx="16">
                  <c:v>167</c:v>
                </c:pt>
                <c:pt idx="17">
                  <c:v>184</c:v>
                </c:pt>
                <c:pt idx="18">
                  <c:v>166</c:v>
                </c:pt>
                <c:pt idx="19">
                  <c:v>184</c:v>
                </c:pt>
                <c:pt idx="20">
                  <c:v>170</c:v>
                </c:pt>
                <c:pt idx="21">
                  <c:v>203</c:v>
                </c:pt>
                <c:pt idx="22">
                  <c:v>131</c:v>
                </c:pt>
                <c:pt idx="23">
                  <c:v>137</c:v>
                </c:pt>
                <c:pt idx="24">
                  <c:v>121</c:v>
                </c:pt>
                <c:pt idx="25">
                  <c:v>87</c:v>
                </c:pt>
                <c:pt idx="26">
                  <c:v>87</c:v>
                </c:pt>
                <c:pt idx="27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D6-4448-9147-4A50ADF0A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610496"/>
        <c:axId val="303620480"/>
      </c:lineChart>
      <c:catAx>
        <c:axId val="30361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3620480"/>
        <c:crosses val="autoZero"/>
        <c:auto val="1"/>
        <c:lblAlgn val="ctr"/>
        <c:lblOffset val="100"/>
        <c:tickMarkSkip val="2"/>
        <c:noMultiLvlLbl val="0"/>
      </c:catAx>
      <c:valAx>
        <c:axId val="30362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6104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Wiederaufnahme einer Ausbildung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'Lebenssituation Grafik (2)'!$H$1:$AD$1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'Lebenssituation Grafik (2)'!$H$3:$AD$3</c:f>
              <c:numCache>
                <c:formatCode>0%</c:formatCode>
                <c:ptCount val="23"/>
                <c:pt idx="0">
                  <c:v>0.1</c:v>
                </c:pt>
                <c:pt idx="1">
                  <c:v>0.11538461538461539</c:v>
                </c:pt>
                <c:pt idx="2">
                  <c:v>0.11401869158878504</c:v>
                </c:pt>
                <c:pt idx="3">
                  <c:v>0.14953271028037382</c:v>
                </c:pt>
                <c:pt idx="4">
                  <c:v>0.17503805175038051</c:v>
                </c:pt>
                <c:pt idx="5">
                  <c:v>0.15706806282722513</c:v>
                </c:pt>
                <c:pt idx="6">
                  <c:v>0.18823529411764706</c:v>
                </c:pt>
                <c:pt idx="7">
                  <c:v>0.15333333333333332</c:v>
                </c:pt>
                <c:pt idx="8">
                  <c:v>0.17285714285714285</c:v>
                </c:pt>
                <c:pt idx="9">
                  <c:v>0.18220946915351507</c:v>
                </c:pt>
                <c:pt idx="10">
                  <c:v>0.19013062409288825</c:v>
                </c:pt>
                <c:pt idx="11">
                  <c:v>0.19034090909090909</c:v>
                </c:pt>
                <c:pt idx="12">
                  <c:v>0.19635343618513323</c:v>
                </c:pt>
                <c:pt idx="13">
                  <c:v>0.23066298342541436</c:v>
                </c:pt>
                <c:pt idx="14">
                  <c:v>0.2253922967189729</c:v>
                </c:pt>
                <c:pt idx="15">
                  <c:v>0.20845481049562684</c:v>
                </c:pt>
                <c:pt idx="16">
                  <c:v>0.21359223300970873</c:v>
                </c:pt>
                <c:pt idx="17">
                  <c:v>0.24184782608695651</c:v>
                </c:pt>
                <c:pt idx="18">
                  <c:v>0.22222222222222221</c:v>
                </c:pt>
                <c:pt idx="19">
                  <c:v>0.2654109589041096</c:v>
                </c:pt>
                <c:pt idx="20">
                  <c:v>0.26556016597510373</c:v>
                </c:pt>
                <c:pt idx="21">
                  <c:v>0.22169811320754718</c:v>
                </c:pt>
                <c:pt idx="22">
                  <c:v>0.2747747747747748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E-4AA5-B955-A693868FC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613504"/>
        <c:axId val="312631680"/>
      </c:barChart>
      <c:catAx>
        <c:axId val="31261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2631680"/>
        <c:crosses val="autoZero"/>
        <c:auto val="1"/>
        <c:lblAlgn val="ctr"/>
        <c:lblOffset val="100"/>
        <c:tickLblSkip val="2"/>
        <c:noMultiLvlLbl val="0"/>
      </c:catAx>
      <c:valAx>
        <c:axId val="312631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261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Verbleib in Arbeitslosigkeit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'Lebenssituation Grafik (2)'!$H$1:$AD$1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'Lebenssituation Grafik (2)'!$H$4:$AD$4</c:f>
              <c:numCache>
                <c:formatCode>0%</c:formatCode>
                <c:ptCount val="23"/>
                <c:pt idx="0">
                  <c:v>6.3265306122448975E-2</c:v>
                </c:pt>
                <c:pt idx="1">
                  <c:v>7.4898785425101214E-2</c:v>
                </c:pt>
                <c:pt idx="2">
                  <c:v>5.2336448598130844E-2</c:v>
                </c:pt>
                <c:pt idx="3">
                  <c:v>4.6728971962616821E-2</c:v>
                </c:pt>
                <c:pt idx="4">
                  <c:v>3.6529680365296802E-2</c:v>
                </c:pt>
                <c:pt idx="5">
                  <c:v>3.6649214659685861E-2</c:v>
                </c:pt>
                <c:pt idx="6">
                  <c:v>3.8655462184873951E-2</c:v>
                </c:pt>
                <c:pt idx="7">
                  <c:v>2.1666666666666667E-2</c:v>
                </c:pt>
                <c:pt idx="8">
                  <c:v>3.5714285714285712E-2</c:v>
                </c:pt>
                <c:pt idx="9">
                  <c:v>4.0172166427546625E-2</c:v>
                </c:pt>
                <c:pt idx="10">
                  <c:v>3.3381712626995644E-2</c:v>
                </c:pt>
                <c:pt idx="11">
                  <c:v>2.9829545454545456E-2</c:v>
                </c:pt>
                <c:pt idx="12">
                  <c:v>4.4880785413744739E-2</c:v>
                </c:pt>
                <c:pt idx="13">
                  <c:v>4.2817679558011051E-2</c:v>
                </c:pt>
                <c:pt idx="14">
                  <c:v>4.7075606276747506E-2</c:v>
                </c:pt>
                <c:pt idx="15">
                  <c:v>2.3323615160349854E-2</c:v>
                </c:pt>
                <c:pt idx="16">
                  <c:v>2.7739251040221916E-2</c:v>
                </c:pt>
                <c:pt idx="17">
                  <c:v>4.2119565217391304E-2</c:v>
                </c:pt>
                <c:pt idx="18">
                  <c:v>2.1604938271604937E-2</c:v>
                </c:pt>
                <c:pt idx="19">
                  <c:v>4.1095890410958902E-2</c:v>
                </c:pt>
                <c:pt idx="20">
                  <c:v>4.3568464730290454E-2</c:v>
                </c:pt>
                <c:pt idx="21">
                  <c:v>2.8301886792452831E-2</c:v>
                </c:pt>
                <c:pt idx="22">
                  <c:v>2.9279279279279279E-2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A-4602-8F44-A2BD5426C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639488"/>
        <c:axId val="312641024"/>
      </c:barChart>
      <c:catAx>
        <c:axId val="31263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2641024"/>
        <c:crosses val="autoZero"/>
        <c:auto val="1"/>
        <c:lblAlgn val="ctr"/>
        <c:lblOffset val="100"/>
        <c:tickLblSkip val="2"/>
        <c:noMultiLvlLbl val="0"/>
      </c:catAx>
      <c:valAx>
        <c:axId val="312641024"/>
        <c:scaling>
          <c:orientation val="minMax"/>
          <c:max val="0.2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2639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US" b="1"/>
              <a:t>Verbleib der eingetragenen Schulabgänger nach einem Jahr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2.9333333333333378E-2"/>
          <c:y val="0.24115015974440895"/>
          <c:w val="0.94399999999999995"/>
          <c:h val="0.52634046942215296"/>
        </c:manualLayout>
      </c:layout>
      <c:barChart>
        <c:barDir val="col"/>
        <c:grouping val="clustered"/>
        <c:varyColors val="0"/>
        <c:ser>
          <c:idx val="0"/>
          <c:order val="0"/>
          <c:tx>
            <c:v>in Arbeit</c:v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'Lebenssituation Grafik (2)'!$T$1:$AD$1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'Lebenssituation Grafik (2)'!$T$2:$AD$2</c:f>
              <c:numCache>
                <c:formatCode>0%</c:formatCode>
                <c:ptCount val="11"/>
                <c:pt idx="0">
                  <c:v>0.70687237026647964</c:v>
                </c:pt>
                <c:pt idx="1">
                  <c:v>0.67817679558011046</c:v>
                </c:pt>
                <c:pt idx="2">
                  <c:v>0.68045649072753212</c:v>
                </c:pt>
                <c:pt idx="3">
                  <c:v>0.71137026239067058</c:v>
                </c:pt>
                <c:pt idx="4">
                  <c:v>0.69625520110957007</c:v>
                </c:pt>
                <c:pt idx="5">
                  <c:v>0.66168478260869568</c:v>
                </c:pt>
                <c:pt idx="6">
                  <c:v>0.70061728395061729</c:v>
                </c:pt>
                <c:pt idx="7">
                  <c:v>0.63527397260273977</c:v>
                </c:pt>
                <c:pt idx="8">
                  <c:v>0.62863070539419086</c:v>
                </c:pt>
                <c:pt idx="9">
                  <c:v>0.69811320754716977</c:v>
                </c:pt>
                <c:pt idx="10">
                  <c:v>0.64189189189189189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7-4893-B2AB-FCE7FBD6F7F4}"/>
            </c:ext>
          </c:extLst>
        </c:ser>
        <c:ser>
          <c:idx val="1"/>
          <c:order val="1"/>
          <c:tx>
            <c:v>integriert</c:v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'Lebenssituation Grafik (2)'!$T$1:$AD$1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'Lebenssituation Grafik (2)'!$T$7:$AD$7</c:f>
              <c:numCache>
                <c:formatCode>0%</c:formatCode>
                <c:ptCount val="11"/>
                <c:pt idx="0">
                  <c:v>0.90322580645161288</c:v>
                </c:pt>
                <c:pt idx="1">
                  <c:v>0.90883977900552482</c:v>
                </c:pt>
                <c:pt idx="2">
                  <c:v>0.90584878744650499</c:v>
                </c:pt>
                <c:pt idx="3">
                  <c:v>0.91982507288629733</c:v>
                </c:pt>
                <c:pt idx="4">
                  <c:v>0.90984743411927882</c:v>
                </c:pt>
                <c:pt idx="5">
                  <c:v>0.90353260869565222</c:v>
                </c:pt>
                <c:pt idx="6">
                  <c:v>0.9228395061728395</c:v>
                </c:pt>
                <c:pt idx="7">
                  <c:v>0.90068493150684936</c:v>
                </c:pt>
                <c:pt idx="8">
                  <c:v>0.89419087136929465</c:v>
                </c:pt>
                <c:pt idx="9">
                  <c:v>0.91981132075471694</c:v>
                </c:pt>
                <c:pt idx="10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77-4893-B2AB-FCE7FBD6F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472640"/>
        <c:axId val="303474176"/>
      </c:barChart>
      <c:catAx>
        <c:axId val="30347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03474176"/>
        <c:crosses val="autoZero"/>
        <c:auto val="1"/>
        <c:lblAlgn val="ctr"/>
        <c:lblOffset val="100"/>
        <c:noMultiLvlLbl val="0"/>
      </c:catAx>
      <c:valAx>
        <c:axId val="3034741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30347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80220669467272E-2"/>
          <c:y val="5.1400554097404488E-2"/>
          <c:w val="0.90221109258125576"/>
          <c:h val="0.7206436847833045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'Lebenssituation Grafik'!$A$2</c:f>
              <c:strCache>
                <c:ptCount val="1"/>
                <c:pt idx="0">
                  <c:v>In Arbeit</c:v>
                </c:pt>
              </c:strCache>
            </c:strRef>
          </c:tx>
          <c:invertIfNegative val="0"/>
          <c:cat>
            <c:numRef>
              <c:f>'Lebenssituation Grafik'!$H$1:$AD$1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'Lebenssituation Grafik'!$H$2:$AD$2</c:f>
              <c:numCache>
                <c:formatCode>0</c:formatCode>
                <c:ptCount val="23"/>
                <c:pt idx="0" formatCode="General">
                  <c:v>401</c:v>
                </c:pt>
                <c:pt idx="1">
                  <c:v>393</c:v>
                </c:pt>
                <c:pt idx="2" formatCode="General">
                  <c:v>422</c:v>
                </c:pt>
                <c:pt idx="3" formatCode="General">
                  <c:v>407</c:v>
                </c:pt>
                <c:pt idx="4" formatCode="General">
                  <c:v>493</c:v>
                </c:pt>
                <c:pt idx="5" formatCode="General">
                  <c:v>445</c:v>
                </c:pt>
                <c:pt idx="6" formatCode="General">
                  <c:v>442</c:v>
                </c:pt>
                <c:pt idx="7" formatCode="General">
                  <c:v>483</c:v>
                </c:pt>
                <c:pt idx="8" formatCode="General">
                  <c:v>524</c:v>
                </c:pt>
                <c:pt idx="9" formatCode="General">
                  <c:v>521</c:v>
                </c:pt>
                <c:pt idx="10" formatCode="General">
                  <c:v>495</c:v>
                </c:pt>
                <c:pt idx="11" formatCode="General">
                  <c:v>518</c:v>
                </c:pt>
                <c:pt idx="12" formatCode="General">
                  <c:v>504</c:v>
                </c:pt>
                <c:pt idx="13" formatCode="General">
                  <c:v>491</c:v>
                </c:pt>
                <c:pt idx="14" formatCode="General">
                  <c:v>477</c:v>
                </c:pt>
                <c:pt idx="15" formatCode="General">
                  <c:v>488</c:v>
                </c:pt>
                <c:pt idx="16" formatCode="General">
                  <c:v>502</c:v>
                </c:pt>
                <c:pt idx="17" formatCode="General">
                  <c:v>487</c:v>
                </c:pt>
                <c:pt idx="18" formatCode="General">
                  <c:v>454</c:v>
                </c:pt>
                <c:pt idx="19" formatCode="General">
                  <c:v>371</c:v>
                </c:pt>
                <c:pt idx="20" formatCode="General">
                  <c:v>303</c:v>
                </c:pt>
                <c:pt idx="21" formatCode="General">
                  <c:v>296</c:v>
                </c:pt>
                <c:pt idx="22" formatCode="General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3-4325-9B5A-EE2A5F63A57C}"/>
            </c:ext>
          </c:extLst>
        </c:ser>
        <c:ser>
          <c:idx val="2"/>
          <c:order val="1"/>
          <c:tx>
            <c:strRef>
              <c:f>'Lebenssituation Grafik'!$A$3</c:f>
              <c:strCache>
                <c:ptCount val="1"/>
                <c:pt idx="0">
                  <c:v>In Ausbildung</c:v>
                </c:pt>
              </c:strCache>
            </c:strRef>
          </c:tx>
          <c:invertIfNegative val="0"/>
          <c:cat>
            <c:numRef>
              <c:f>'Lebenssituation Grafik'!$H$1:$AD$1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'Lebenssituation Grafik'!$H$3:$AD$3</c:f>
              <c:numCache>
                <c:formatCode>0</c:formatCode>
                <c:ptCount val="23"/>
                <c:pt idx="0" formatCode="General">
                  <c:v>49</c:v>
                </c:pt>
                <c:pt idx="1">
                  <c:v>57</c:v>
                </c:pt>
                <c:pt idx="2" formatCode="General">
                  <c:v>61</c:v>
                </c:pt>
                <c:pt idx="3" formatCode="General">
                  <c:v>80</c:v>
                </c:pt>
                <c:pt idx="4" formatCode="General">
                  <c:v>115</c:v>
                </c:pt>
                <c:pt idx="5" formatCode="General">
                  <c:v>90</c:v>
                </c:pt>
                <c:pt idx="6" formatCode="General">
                  <c:v>112</c:v>
                </c:pt>
                <c:pt idx="7" formatCode="General">
                  <c:v>92</c:v>
                </c:pt>
                <c:pt idx="8" formatCode="General">
                  <c:v>121</c:v>
                </c:pt>
                <c:pt idx="9" formatCode="General">
                  <c:v>127</c:v>
                </c:pt>
                <c:pt idx="10" formatCode="General">
                  <c:v>131</c:v>
                </c:pt>
                <c:pt idx="11" formatCode="General">
                  <c:v>134</c:v>
                </c:pt>
                <c:pt idx="12" formatCode="General">
                  <c:v>140</c:v>
                </c:pt>
                <c:pt idx="13" formatCode="General">
                  <c:v>167</c:v>
                </c:pt>
                <c:pt idx="14" formatCode="General">
                  <c:v>158</c:v>
                </c:pt>
                <c:pt idx="15" formatCode="General">
                  <c:v>143</c:v>
                </c:pt>
                <c:pt idx="16" formatCode="General">
                  <c:v>154</c:v>
                </c:pt>
                <c:pt idx="17" formatCode="General">
                  <c:v>178</c:v>
                </c:pt>
                <c:pt idx="18" formatCode="General">
                  <c:v>144</c:v>
                </c:pt>
                <c:pt idx="19" formatCode="General">
                  <c:v>155</c:v>
                </c:pt>
                <c:pt idx="20" formatCode="General">
                  <c:v>128</c:v>
                </c:pt>
                <c:pt idx="21" formatCode="General">
                  <c:v>94</c:v>
                </c:pt>
                <c:pt idx="22" formatCode="General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3-4325-9B5A-EE2A5F63A57C}"/>
            </c:ext>
          </c:extLst>
        </c:ser>
        <c:ser>
          <c:idx val="3"/>
          <c:order val="2"/>
          <c:tx>
            <c:strRef>
              <c:f>'Lebenssituation Grafik'!$A$4</c:f>
              <c:strCache>
                <c:ptCount val="1"/>
                <c:pt idx="0">
                  <c:v>Arbeitslos</c:v>
                </c:pt>
              </c:strCache>
            </c:strRef>
          </c:tx>
          <c:invertIfNegative val="0"/>
          <c:cat>
            <c:numRef>
              <c:f>'Lebenssituation Grafik'!$H$1:$AD$1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'Lebenssituation Grafik'!$H$4:$AD$4</c:f>
              <c:numCache>
                <c:formatCode>0</c:formatCode>
                <c:ptCount val="23"/>
                <c:pt idx="0" formatCode="General">
                  <c:v>31</c:v>
                </c:pt>
                <c:pt idx="1">
                  <c:v>37</c:v>
                </c:pt>
                <c:pt idx="2" formatCode="General">
                  <c:v>28</c:v>
                </c:pt>
                <c:pt idx="3" formatCode="General">
                  <c:v>25</c:v>
                </c:pt>
                <c:pt idx="4" formatCode="General">
                  <c:v>24</c:v>
                </c:pt>
                <c:pt idx="5" formatCode="General">
                  <c:v>21</c:v>
                </c:pt>
                <c:pt idx="6" formatCode="General">
                  <c:v>23</c:v>
                </c:pt>
                <c:pt idx="7" formatCode="General">
                  <c:v>13</c:v>
                </c:pt>
                <c:pt idx="8" formatCode="General">
                  <c:v>25</c:v>
                </c:pt>
                <c:pt idx="9" formatCode="General">
                  <c:v>28</c:v>
                </c:pt>
                <c:pt idx="10" formatCode="General">
                  <c:v>23</c:v>
                </c:pt>
                <c:pt idx="11" formatCode="General">
                  <c:v>21</c:v>
                </c:pt>
                <c:pt idx="12" formatCode="General">
                  <c:v>32</c:v>
                </c:pt>
                <c:pt idx="13" formatCode="General">
                  <c:v>31</c:v>
                </c:pt>
                <c:pt idx="14" formatCode="General">
                  <c:v>33</c:v>
                </c:pt>
                <c:pt idx="15" formatCode="General">
                  <c:v>16</c:v>
                </c:pt>
                <c:pt idx="16" formatCode="General">
                  <c:v>20</c:v>
                </c:pt>
                <c:pt idx="17" formatCode="General">
                  <c:v>31</c:v>
                </c:pt>
                <c:pt idx="18" formatCode="General">
                  <c:v>14</c:v>
                </c:pt>
                <c:pt idx="19" formatCode="General">
                  <c:v>24</c:v>
                </c:pt>
                <c:pt idx="20" formatCode="General">
                  <c:v>21</c:v>
                </c:pt>
                <c:pt idx="21" formatCode="General">
                  <c:v>12</c:v>
                </c:pt>
                <c:pt idx="22" formatCode="General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3-4325-9B5A-EE2A5F63A57C}"/>
            </c:ext>
          </c:extLst>
        </c:ser>
        <c:ser>
          <c:idx val="0"/>
          <c:order val="3"/>
          <c:tx>
            <c:strRef>
              <c:f>'Lebenssituation Grafik'!$A$5</c:f>
              <c:strCache>
                <c:ptCount val="1"/>
                <c:pt idx="0">
                  <c:v>Gestrichen</c:v>
                </c:pt>
              </c:strCache>
            </c:strRef>
          </c:tx>
          <c:invertIfNegative val="0"/>
          <c:cat>
            <c:numRef>
              <c:f>'Lebenssituation Grafik'!$H$1:$AD$1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'Lebenssituation Grafik'!$H$5:$AD$5</c:f>
              <c:numCache>
                <c:formatCode>0</c:formatCode>
                <c:ptCount val="23"/>
                <c:pt idx="0" formatCode="General">
                  <c:v>9</c:v>
                </c:pt>
                <c:pt idx="1">
                  <c:v>7</c:v>
                </c:pt>
                <c:pt idx="2" formatCode="General">
                  <c:v>24</c:v>
                </c:pt>
                <c:pt idx="3" formatCode="General">
                  <c:v>23</c:v>
                </c:pt>
                <c:pt idx="4" formatCode="General">
                  <c:v>25</c:v>
                </c:pt>
                <c:pt idx="5" formatCode="General">
                  <c:v>17</c:v>
                </c:pt>
                <c:pt idx="6" formatCode="General">
                  <c:v>18</c:v>
                </c:pt>
                <c:pt idx="7" formatCode="General">
                  <c:v>12</c:v>
                </c:pt>
                <c:pt idx="8" formatCode="General">
                  <c:v>30</c:v>
                </c:pt>
                <c:pt idx="9" formatCode="General">
                  <c:v>21</c:v>
                </c:pt>
                <c:pt idx="10" formatCode="General">
                  <c:v>40</c:v>
                </c:pt>
                <c:pt idx="11" formatCode="General">
                  <c:v>31</c:v>
                </c:pt>
                <c:pt idx="12" formatCode="General">
                  <c:v>37</c:v>
                </c:pt>
                <c:pt idx="13" formatCode="General">
                  <c:v>35</c:v>
                </c:pt>
                <c:pt idx="14" formatCode="General">
                  <c:v>33</c:v>
                </c:pt>
                <c:pt idx="15" formatCode="General">
                  <c:v>39</c:v>
                </c:pt>
                <c:pt idx="16" formatCode="General">
                  <c:v>45</c:v>
                </c:pt>
                <c:pt idx="17" formatCode="General">
                  <c:v>40</c:v>
                </c:pt>
                <c:pt idx="18" formatCode="General">
                  <c:v>36</c:v>
                </c:pt>
                <c:pt idx="19" formatCode="General">
                  <c:v>34</c:v>
                </c:pt>
                <c:pt idx="20" formatCode="General">
                  <c:v>30</c:v>
                </c:pt>
                <c:pt idx="21" formatCode="General">
                  <c:v>22</c:v>
                </c:pt>
                <c:pt idx="22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93-4325-9B5A-EE2A5F63A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3282432"/>
        <c:axId val="303284224"/>
      </c:barChart>
      <c:catAx>
        <c:axId val="303282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de-DE"/>
          </a:p>
        </c:txPr>
        <c:crossAx val="303284224"/>
        <c:crosses val="autoZero"/>
        <c:auto val="1"/>
        <c:lblAlgn val="ctr"/>
        <c:lblOffset val="100"/>
        <c:noMultiLvlLbl val="0"/>
      </c:catAx>
      <c:valAx>
        <c:axId val="30328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32824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lebenssituation!$AL$15</c:f>
              <c:strCache>
                <c:ptCount val="1"/>
                <c:pt idx="0">
                  <c:v>Arbeit oder Ausbildung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lebenssituation!$T$17:$AD$17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lebenssituation!$T$28:$AD$28</c:f>
              <c:numCache>
                <c:formatCode>0%</c:formatCode>
                <c:ptCount val="11"/>
                <c:pt idx="0">
                  <c:v>0.84011220196353431</c:v>
                </c:pt>
                <c:pt idx="1">
                  <c:v>0.82596685082872934</c:v>
                </c:pt>
                <c:pt idx="2">
                  <c:v>0.81312410841654781</c:v>
                </c:pt>
                <c:pt idx="3">
                  <c:v>0.83673469387755106</c:v>
                </c:pt>
                <c:pt idx="4">
                  <c:v>0.85298196948682392</c:v>
                </c:pt>
                <c:pt idx="5">
                  <c:v>0.84646739130434789</c:v>
                </c:pt>
                <c:pt idx="6">
                  <c:v>0.86111111111111105</c:v>
                </c:pt>
                <c:pt idx="7">
                  <c:v>0.8321917808219178</c:v>
                </c:pt>
                <c:pt idx="8">
                  <c:v>0.83609958506224069</c:v>
                </c:pt>
                <c:pt idx="9">
                  <c:v>0.86084905660377364</c:v>
                </c:pt>
                <c:pt idx="10">
                  <c:v>0.85810810810810811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A-4246-A42D-302EABA29386}"/>
            </c:ext>
          </c:extLst>
        </c:ser>
        <c:ser>
          <c:idx val="1"/>
          <c:order val="1"/>
          <c:tx>
            <c:strRef>
              <c:f>lebenssituation!$AL$16</c:f>
              <c:strCache>
                <c:ptCount val="1"/>
                <c:pt idx="0">
                  <c:v>Arbeitslos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lebenssituation!$T$17:$AD$17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lebenssituation!$T$29:$AD$29</c:f>
              <c:numCache>
                <c:formatCode>0%</c:formatCode>
                <c:ptCount val="11"/>
                <c:pt idx="0">
                  <c:v>0.15988779803646563</c:v>
                </c:pt>
                <c:pt idx="1">
                  <c:v>0.17403314917127072</c:v>
                </c:pt>
                <c:pt idx="2">
                  <c:v>0.18687589158345222</c:v>
                </c:pt>
                <c:pt idx="3">
                  <c:v>0.16326530612244897</c:v>
                </c:pt>
                <c:pt idx="4">
                  <c:v>0.14701803051317613</c:v>
                </c:pt>
                <c:pt idx="5">
                  <c:v>0.15353260869565216</c:v>
                </c:pt>
                <c:pt idx="6">
                  <c:v>0.1388888888888889</c:v>
                </c:pt>
                <c:pt idx="7">
                  <c:v>0.1678082191780822</c:v>
                </c:pt>
                <c:pt idx="8">
                  <c:v>0.16390041493775934</c:v>
                </c:pt>
                <c:pt idx="9">
                  <c:v>0.13915094339622641</c:v>
                </c:pt>
                <c:pt idx="10">
                  <c:v>0.14189189189189189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FA-4246-A42D-302EABA293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312737152"/>
        <c:axId val="312779904"/>
      </c:barChart>
      <c:catAx>
        <c:axId val="31273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2779904"/>
        <c:crosses val="autoZero"/>
        <c:auto val="1"/>
        <c:lblAlgn val="ctr"/>
        <c:lblOffset val="100"/>
        <c:noMultiLvlLbl val="0"/>
      </c:catAx>
      <c:valAx>
        <c:axId val="31277990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312737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5EA3ACC-0994-4F20-9772-2A4B74251528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DD67EF-9E0E-44D5-A71C-9169D052CC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839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69B0B4-95DF-4A8C-9FC7-813611E366D5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5447D2-6D29-4D40-A926-C1E1ABFB57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57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AC9628-BD8E-47E9-B710-8FBC0F19E62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 werden alle, die irgendwann in Arbeit oder Ausbildung waren,  </a:t>
            </a:r>
          </a:p>
          <a:p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Kategorie zugeordnet (auch wenn sie danach wieder arbeitslos wurden)</a:t>
            </a:r>
            <a:r>
              <a:rPr lang="de-DE" dirty="0"/>
              <a:t>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447D2-6D29-4D40-A926-C1E1ABFB571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354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werden alle, die irgendwann in Arbeit oder Ausbildung waren,  der Kategorie zugeordnet (auch wenn sie danach wieder arbeitslos wurden)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447D2-6D29-4D40-A926-C1E1ABFB571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8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Erste</a:t>
            </a:r>
            <a:r>
              <a:rPr lang="de-DE" baseline="0" dirty="0"/>
              <a:t> Grafik: arbeitslos = arbeitslos oder gestrichen</a:t>
            </a:r>
            <a:endParaRPr lang="de-DE" dirty="0"/>
          </a:p>
          <a:p>
            <a:r>
              <a:rPr lang="de-DE" dirty="0"/>
              <a:t>Langfristig: irgendwann gearbeitet</a:t>
            </a:r>
            <a:r>
              <a:rPr lang="de-DE" baseline="0" dirty="0"/>
              <a:t> während der x Jahre (nicht am Stichtag)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447D2-6D29-4D40-A926-C1E1ABFB571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275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447D2-6D29-4D40-A926-C1E1ABFB5714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275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Arbeit: alle Pers., die irgendwann gearbeitet haben</a:t>
            </a:r>
            <a:r>
              <a:rPr lang="de-DE" b="0" dirty="0"/>
              <a:t> </a:t>
            </a:r>
          </a:p>
          <a:p>
            <a:r>
              <a:rPr lang="de-D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Ausb</a:t>
            </a:r>
            <a:r>
              <a:rPr lang="de-D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Personen, die am Stichtag in Ausbildung sind</a:t>
            </a:r>
            <a:r>
              <a:rPr lang="de-DE" b="0" dirty="0"/>
              <a:t> </a:t>
            </a:r>
            <a:endParaRPr lang="en-GB" b="0" dirty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447D2-6D29-4D40-A926-C1E1ABFB571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753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Arbeit: alle Pers., die irgendwann gearbeitet haben</a:t>
            </a:r>
            <a:r>
              <a:rPr lang="de-DE" dirty="0"/>
              <a:t> </a:t>
            </a:r>
          </a:p>
          <a:p>
            <a:r>
              <a:rPr lang="de-DE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Ausb</a:t>
            </a:r>
            <a:r>
              <a:rPr lang="de-DE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Personen, die am Stichtag in Ausbildung sind</a:t>
            </a:r>
            <a:r>
              <a:rPr lang="de-DE" dirty="0"/>
              <a:t>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5447D2-6D29-4D40-A926-C1E1ABFB571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61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4FB4A-F49B-4B46-976B-C085777318B0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85464-6516-4395-99FA-A257F13E7C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691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CE38-B3CF-4A11-8240-BC5C2DEF2910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1A129-314E-4C50-AA54-F2DE1D7E35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4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E29A-44C7-4B96-A0DF-D91B2579A169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9874D-4844-4842-AEB2-242475EECA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74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6908"/>
          </a:xfrm>
          <a:noFill/>
        </p:spPr>
        <p:txBody>
          <a:bodyPr>
            <a:noAutofit/>
          </a:bodyPr>
          <a:lstStyle>
            <a:lvl1pPr algn="l">
              <a:defRPr sz="3600" b="1" cap="none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33648" y="6240458"/>
            <a:ext cx="1774484" cy="61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6175929"/>
            <a:ext cx="1460054" cy="68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f der gleichen Seite des Rechtecks liegende Ecken abrunden 4"/>
          <p:cNvSpPr/>
          <p:nvPr userDrawn="1"/>
        </p:nvSpPr>
        <p:spPr>
          <a:xfrm rot="16200000">
            <a:off x="4567837" y="-4014195"/>
            <a:ext cx="576063" cy="8604454"/>
          </a:xfrm>
          <a:prstGeom prst="round2SameRect">
            <a:avLst/>
          </a:prstGeom>
          <a:solidFill>
            <a:srgbClr val="8BA8B8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uf der gleichen Seite des Rechtecks liegende Ecken abrunden 5"/>
          <p:cNvSpPr/>
          <p:nvPr userDrawn="1"/>
        </p:nvSpPr>
        <p:spPr>
          <a:xfrm rot="5400000">
            <a:off x="3969812" y="-3681787"/>
            <a:ext cx="684075" cy="8623713"/>
          </a:xfrm>
          <a:prstGeom prst="round2SameRect">
            <a:avLst/>
          </a:prstGeom>
          <a:solidFill>
            <a:srgbClr val="A4B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907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651B-9492-4F8D-8946-1DB66F289356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F9524-1A6B-4B95-A0F7-F6F5BFF743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65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65C4-9153-4FC4-9037-0D499E4897C9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544D-8CFF-455D-BB39-73F2DFB182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7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8D4A-E74D-4A07-8A54-3862B6A33368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6E44-2755-40ED-B1CC-E7389CB3E5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79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5B50-CD21-401E-9816-0B6B97EA0B6B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73E88-BB2B-4312-AB02-F96F3F3D26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183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2DAE9-79D5-4F28-8247-9CCF57B8468C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CFDD-6AE7-4D27-B49C-8405397006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5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48D4-E3CC-451F-A023-7DD8F6059EB6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B953-E498-42D1-B191-AAA4FAE2CB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81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4988-5297-4DFB-BC9B-CA3BE5FDCADF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BD26-AC60-4272-B7FB-6F304E1DF3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8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A0D6D4-1E2C-4D4C-9F94-A3517881F1D7}" type="datetimeFigureOut">
              <a:rPr lang="de-DE"/>
              <a:pPr>
                <a:defRPr/>
              </a:pPr>
              <a:t>25.06.2024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20CDB3-E6AA-4555-A626-E1301453BC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8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26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1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1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FontTx/>
        <a:buNone/>
        <a:defRPr sz="1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f der gleichen Seite des Rechtecks liegende Ecken abrunden 7"/>
          <p:cNvSpPr/>
          <p:nvPr/>
        </p:nvSpPr>
        <p:spPr>
          <a:xfrm rot="16200000">
            <a:off x="3725656" y="26873"/>
            <a:ext cx="2232248" cy="8604454"/>
          </a:xfrm>
          <a:prstGeom prst="round2SameRect">
            <a:avLst/>
          </a:prstGeom>
          <a:solidFill>
            <a:srgbClr val="8BA8B8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uf der gleichen Seite des Rechtecks liegende Ecken abrunden 11"/>
          <p:cNvSpPr/>
          <p:nvPr/>
        </p:nvSpPr>
        <p:spPr>
          <a:xfrm rot="5400000">
            <a:off x="3124300" y="917343"/>
            <a:ext cx="2304256" cy="8623713"/>
          </a:xfrm>
          <a:prstGeom prst="round2SameRect">
            <a:avLst/>
          </a:prstGeom>
          <a:solidFill>
            <a:srgbClr val="A4B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959391" y="4725144"/>
            <a:ext cx="76450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4400" b="1" spc="0" dirty="0" err="1">
                <a:ln w="0"/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Schulabg</a:t>
            </a:r>
            <a:r>
              <a:rPr lang="de-DE" sz="4400" b="1" dirty="0" err="1">
                <a:ln w="0"/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ängervermittlung</a:t>
            </a:r>
            <a:endParaRPr lang="de-DE" sz="4400" b="1" spc="0" dirty="0">
              <a:ln w="0"/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22356" y="5772169"/>
            <a:ext cx="3305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Februar 2024</a:t>
            </a:r>
          </a:p>
        </p:txBody>
      </p:sp>
      <p:pic>
        <p:nvPicPr>
          <p:cNvPr id="1026" name="Picture 2" descr="http://unternehmen.bvg.de/images/content/unternehmen/karriere/Karriere_Azubi_2015_teas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/>
        </p:nvGrpSpPr>
        <p:grpSpPr>
          <a:xfrm>
            <a:off x="539552" y="188640"/>
            <a:ext cx="8252028" cy="1224136"/>
            <a:chOff x="539552" y="188640"/>
            <a:chExt cx="8252028" cy="122413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292080" y="188640"/>
              <a:ext cx="3499500" cy="1217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39552" y="194909"/>
              <a:ext cx="2606987" cy="1217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164288" y="1556792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Verbleib </a:t>
            </a:r>
            <a:r>
              <a:rPr lang="de-DE" sz="1600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am Stichtag</a:t>
            </a:r>
          </a:p>
          <a:p>
            <a:r>
              <a:rPr lang="de-DE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(Überprüfung Oktober T+1)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181547" y="4149080"/>
            <a:ext cx="2520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Verbleib längerfristig</a:t>
            </a:r>
          </a:p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(Stand Okt. 20</a:t>
            </a:r>
            <a:r>
              <a:rPr lang="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23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Abgänger 2018 nach 5 Jahren</a:t>
            </a:r>
          </a:p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Abgänger 2019 nach 4 Jahren</a:t>
            </a:r>
          </a:p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Abgänger 2020</a:t>
            </a:r>
            <a:r>
              <a:rPr lang="" sz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nach 3 Jahren </a:t>
            </a:r>
          </a:p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etc.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300861"/>
              </p:ext>
            </p:extLst>
          </p:nvPr>
        </p:nvGraphicFramePr>
        <p:xfrm>
          <a:off x="1475656" y="1174095"/>
          <a:ext cx="5045199" cy="235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ABAD7668-011A-4ED5-9648-5161B84CE5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143431"/>
              </p:ext>
            </p:extLst>
          </p:nvPr>
        </p:nvGraphicFramePr>
        <p:xfrm>
          <a:off x="3701827" y="3531532"/>
          <a:ext cx="447057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43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800-00001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290605"/>
              </p:ext>
            </p:extLst>
          </p:nvPr>
        </p:nvGraphicFramePr>
        <p:xfrm>
          <a:off x="1043608" y="1255787"/>
          <a:ext cx="5040560" cy="253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F4EA6F11-A3BC-4AFE-9309-AF42B2B3CD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142544"/>
              </p:ext>
            </p:extLst>
          </p:nvPr>
        </p:nvGraphicFramePr>
        <p:xfrm>
          <a:off x="2388676" y="3854970"/>
          <a:ext cx="4919628" cy="2533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707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13407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Vermittlungsquote nach Ausbildungsniveau 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165771"/>
              </p:ext>
            </p:extLst>
          </p:nvPr>
        </p:nvGraphicFramePr>
        <p:xfrm>
          <a:off x="611556" y="1772816"/>
          <a:ext cx="4392494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864"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Primarschule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Unterstufe Sek.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Lehre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Abi - techn.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Abi - berufl.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Abi - allg.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Hochschule 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Universität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de-DE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A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311080"/>
              </p:ext>
            </p:extLst>
          </p:nvPr>
        </p:nvGraphicFramePr>
        <p:xfrm>
          <a:off x="2241800" y="3861048"/>
          <a:ext cx="6002608" cy="272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1631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13407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Integrationsquote nach Ausbildungsniveau 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342408"/>
              </p:ext>
            </p:extLst>
          </p:nvPr>
        </p:nvGraphicFramePr>
        <p:xfrm>
          <a:off x="611560" y="1719625"/>
          <a:ext cx="4392486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5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1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1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7200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Primarschule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Unterstufe Sek.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Lehre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Abi - techn.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Abi - berufl.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Abi - allg.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Hochschule </a:t>
                      </a:r>
                      <a:endParaRPr lang="de-DE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Universität</a:t>
                      </a:r>
                      <a:endParaRPr lang="de-DE" sz="12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de-DE" sz="12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A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807313"/>
              </p:ext>
            </p:extLst>
          </p:nvPr>
        </p:nvGraphicFramePr>
        <p:xfrm>
          <a:off x="1733202" y="3717032"/>
          <a:ext cx="6336704" cy="2660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033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6660232" y="213285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Dauer in Monaten bis zur 1. Arbeitsaufnahme</a:t>
            </a:r>
          </a:p>
          <a:p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(bezogen auf die eingetragenen Jugendlichen)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B00-00000C1D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541270"/>
              </p:ext>
            </p:extLst>
          </p:nvPr>
        </p:nvGraphicFramePr>
        <p:xfrm>
          <a:off x="827584" y="1178272"/>
          <a:ext cx="5175126" cy="2510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11186"/>
              </p:ext>
            </p:extLst>
          </p:nvPr>
        </p:nvGraphicFramePr>
        <p:xfrm>
          <a:off x="1810058" y="3795190"/>
          <a:ext cx="5930293" cy="2678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166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Lehrlinge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60792"/>
              </p:ext>
            </p:extLst>
          </p:nvPr>
        </p:nvGraphicFramePr>
        <p:xfrm>
          <a:off x="573460" y="1782108"/>
          <a:ext cx="5150670" cy="209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810"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Lehrabgänger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145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</a:rPr>
                        <a:t>davon aus der DG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Kanton Eupen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Kanton St.Vith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davon eingetragen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650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Kanton Eupen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Kanton St.Vith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davon vermittelt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nicht eingetragen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</a:t>
                      </a: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Calibri" panose="020F0502020204030204" pitchFamily="34" charset="0"/>
                        </a:rPr>
                        <a:t>insgesamt beschäftigt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467544" y="141277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Absolventenzahl &amp; Eintragungen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660232" y="1782108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Lehrabgänger laut IAWM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Situation Ende Oktober des jeweiligen Jahres (ca. 4 Monate nach Abschluss)</a:t>
            </a:r>
          </a:p>
          <a:p>
            <a:endParaRPr lang="de-DE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IAWM - Duale Ausbild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57" y="188640"/>
            <a:ext cx="194950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000-0000463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580144"/>
              </p:ext>
            </p:extLst>
          </p:nvPr>
        </p:nvGraphicFramePr>
        <p:xfrm>
          <a:off x="1979712" y="3882732"/>
          <a:ext cx="6264696" cy="2816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613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Lehrlinge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61868"/>
              </p:ext>
            </p:extLst>
          </p:nvPr>
        </p:nvGraphicFramePr>
        <p:xfrm>
          <a:off x="1979712" y="4149080"/>
          <a:ext cx="5184576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3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601"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Lehrabgänger aus DG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Kanton </a:t>
                      </a:r>
                      <a:r>
                        <a:rPr lang="de-DE" sz="1200" u="none" strike="noStrike" dirty="0" err="1">
                          <a:effectLst/>
                          <a:latin typeface="Calibri" panose="020F0502020204030204" pitchFamily="34" charset="0"/>
                        </a:rPr>
                        <a:t>Eupen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Kanton St.Vith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davon eingetragen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Kanton Eupen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Kanton St.Vith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davon vermittelt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nicht eingetragen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72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847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effectLst/>
                          <a:latin typeface="Calibri" panose="020F0502020204030204" pitchFamily="34" charset="0"/>
                        </a:rPr>
                        <a:t>insgesamt beschäftigt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660232" y="206084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Lehrabgänger laut IAWM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Situation Ende Oktober des jeweiligen Jahres (ca. 4 Monate nach Abschluss)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534366"/>
              </p:ext>
            </p:extLst>
          </p:nvPr>
        </p:nvGraphicFramePr>
        <p:xfrm>
          <a:off x="594717" y="1340768"/>
          <a:ext cx="6059016" cy="244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637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Lehrlinge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25725"/>
              </p:ext>
            </p:extLst>
          </p:nvPr>
        </p:nvGraphicFramePr>
        <p:xfrm>
          <a:off x="395539" y="4725144"/>
          <a:ext cx="7992885" cy="806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4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78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6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82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40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effectLst/>
                          <a:latin typeface="Calibri"/>
                        </a:rPr>
                        <a:t>Ø Anzahl pro Jahr</a:t>
                      </a:r>
                      <a:endParaRPr lang="de-DE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Kunst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  <a:latin typeface="Calibri" panose="020F0502020204030204" pitchFamily="34" charset="0"/>
                        </a:rPr>
                        <a:t>Infor-matik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Haar-pflege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KFZ-Mechanik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Druck/ Grafik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  <a:latin typeface="Calibri" panose="020F0502020204030204" pitchFamily="34" charset="0"/>
                        </a:rPr>
                        <a:t>Agrarw</a:t>
                      </a:r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./ </a:t>
                      </a:r>
                      <a:r>
                        <a:rPr lang="de-DE" sz="1100" u="none" strike="noStrike" dirty="0" err="1">
                          <a:effectLst/>
                          <a:latin typeface="Calibri" panose="020F0502020204030204" pitchFamily="34" charset="0"/>
                        </a:rPr>
                        <a:t>Landw</a:t>
                      </a:r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Werkzeug-mechanik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Büro/ Verkauf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 err="1">
                          <a:effectLst/>
                          <a:latin typeface="Calibri" panose="020F0502020204030204" pitchFamily="34" charset="0"/>
                        </a:rPr>
                        <a:t>Elektri-zität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Holz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Ernähr.-HORECA-</a:t>
                      </a:r>
                      <a:r>
                        <a:rPr lang="de-DE" sz="1100" u="none" strike="noStrike" dirty="0" err="1">
                          <a:effectLst/>
                          <a:latin typeface="Calibri" panose="020F0502020204030204" pitchFamily="34" charset="0"/>
                        </a:rPr>
                        <a:t>Touris</a:t>
                      </a:r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  <a:latin typeface="Calibri" panose="020F0502020204030204" pitchFamily="34" charset="0"/>
                        </a:rPr>
                        <a:t>Bau</a:t>
                      </a:r>
                      <a:endParaRPr lang="de-DE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Calibri" panose="020F0502020204030204" pitchFamily="34" charset="0"/>
                        </a:rPr>
                        <a:t>Abgänger</a:t>
                      </a:r>
                      <a:endParaRPr lang="de-DE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2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  <a:latin typeface="Calibri" panose="020F0502020204030204" pitchFamily="34" charset="0"/>
                        </a:rPr>
                        <a:t>Vermittelte</a:t>
                      </a:r>
                      <a:endParaRPr lang="de-DE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957345"/>
              </p:ext>
            </p:extLst>
          </p:nvPr>
        </p:nvGraphicFramePr>
        <p:xfrm>
          <a:off x="779215" y="1071563"/>
          <a:ext cx="7273290" cy="3882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9724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Abiturienten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67544" y="141277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Absolventenzahl &amp; Eintragungen 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34990"/>
              </p:ext>
            </p:extLst>
          </p:nvPr>
        </p:nvGraphicFramePr>
        <p:xfrm>
          <a:off x="539552" y="1782108"/>
          <a:ext cx="5256586" cy="1898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7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239"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36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>
                          <a:effectLst/>
                          <a:latin typeface="Calibri" panose="020F0502020204030204" pitchFamily="34" charset="0"/>
                        </a:rPr>
                        <a:t>Abiturienten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612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550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allgemeinbildend</a:t>
                      </a:r>
                      <a:endParaRPr lang="de-D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266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beruflich</a:t>
                      </a:r>
                      <a:endParaRPr lang="de-D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technisch</a:t>
                      </a:r>
                      <a:endParaRPr lang="de-DE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davon eingetragen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davon nicht eingetragen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479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in Arbeit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Calibri" panose="020F0502020204030204" pitchFamily="34" charset="0"/>
                        </a:rPr>
                        <a:t>in Ausbildung</a:t>
                      </a:r>
                      <a:endParaRPr lang="de-DE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3600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Calibri" panose="020F0502020204030204" pitchFamily="34" charset="0"/>
                        </a:rPr>
                        <a:t>integriert</a:t>
                      </a:r>
                      <a:endParaRPr lang="de-DE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574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549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551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</a:t>
                      </a:r>
                    </a:p>
                  </a:txBody>
                  <a:tcPr marL="0" marR="36000" marT="0" marB="0" anchor="b">
                    <a:solidFill>
                      <a:srgbClr val="FFDD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948264" y="1958146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Abiturienten laut Ministerium (Wohnort DG)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Situation Ende Oktober des jeweiligen Jahres (ca. 4 Monate nach Abschluss)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Nach links gekrümmter Pfeil 3"/>
          <p:cNvSpPr/>
          <p:nvPr/>
        </p:nvSpPr>
        <p:spPr>
          <a:xfrm>
            <a:off x="5868144" y="2852936"/>
            <a:ext cx="144016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Nach links gekrümmter Pfeil 10"/>
          <p:cNvSpPr/>
          <p:nvPr/>
        </p:nvSpPr>
        <p:spPr>
          <a:xfrm>
            <a:off x="5868144" y="2852936"/>
            <a:ext cx="152400" cy="6396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799262" y="3508623"/>
            <a:ext cx="2021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aber kann man die nicht-Eingetragenen noch als „integriert“ betrachten???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5796136" y="3068960"/>
            <a:ext cx="1003126" cy="439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678608"/>
              </p:ext>
            </p:extLst>
          </p:nvPr>
        </p:nvGraphicFramePr>
        <p:xfrm>
          <a:off x="1547664" y="4049598"/>
          <a:ext cx="5544616" cy="2491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9762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Abiturienten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67544" y="1255810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40" b="0" i="0" u="none" strike="noStrike" kern="1200" baseline="0">
                <a:solidFill>
                  <a:srgbClr val="475A8D">
                    <a:lumMod val="75000"/>
                  </a:srgb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Eintragungs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und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Integrationsquote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Abiturienten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2013-2023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948264" y="1772816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 dirty="0">
                <a:solidFill>
                  <a:schemeClr val="accent1"/>
                </a:solidFill>
                <a:latin typeface="Calibri" panose="020F0502020204030204" pitchFamily="34" charset="0"/>
              </a:rPr>
              <a:t>Abiturienten laut Ministerium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accent1"/>
                </a:solidFill>
                <a:latin typeface="Calibri" panose="020F0502020204030204" pitchFamily="34" charset="0"/>
              </a:rPr>
              <a:t>Situation Ende Oktober des jeweiligen Jahres (ca. 4 Monate nach Abschluss)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505916"/>
              </p:ext>
            </p:extLst>
          </p:nvPr>
        </p:nvGraphicFramePr>
        <p:xfrm>
          <a:off x="1043608" y="1683817"/>
          <a:ext cx="5184576" cy="2177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939332"/>
              </p:ext>
            </p:extLst>
          </p:nvPr>
        </p:nvGraphicFramePr>
        <p:xfrm>
          <a:off x="2146498" y="3859064"/>
          <a:ext cx="5521846" cy="272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819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Schulabgängervermittlung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556792"/>
            <a:ext cx="76328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de-DE" sz="2000" b="1" dirty="0">
                <a:solidFill>
                  <a:srgbClr val="F76F09"/>
                </a:solidFill>
                <a:latin typeface="Calibri" panose="020F0502020204030204" pitchFamily="34" charset="0"/>
              </a:rPr>
              <a:t>Schulabgänger, die sich im Laufe des Jahres beim ADG eintragen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Eintragungen aufgeteilt nach Ausbildungsabschluss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Verbleib im ersten Jahr / nach 1 Jahr / längerfristig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Vermittlungs- und Integrationsquoten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Dauer bis zur Vermittlung/Integration</a:t>
            </a:r>
          </a:p>
          <a:p>
            <a:pPr marL="800100" lvl="1" indent="-342900">
              <a:buFont typeface="+mj-lt"/>
              <a:buAutoNum type="arabicPeriod"/>
            </a:pPr>
            <a:endParaRPr lang="de-DE" dirty="0">
              <a:solidFill>
                <a:srgbClr val="F76F09"/>
              </a:solidFill>
              <a:latin typeface="Calibri" panose="020F0502020204030204" pitchFamily="34" charset="0"/>
            </a:endParaRPr>
          </a:p>
          <a:p>
            <a:r>
              <a:rPr lang="de-DE" sz="2000" b="1" dirty="0">
                <a:solidFill>
                  <a:srgbClr val="F76F09"/>
                </a:solidFill>
                <a:latin typeface="Calibri" panose="020F0502020204030204" pitchFamily="34" charset="0"/>
              </a:rPr>
              <a:t>B) Lehrlinge – Abgänger des Jahres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Eintragungsquote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Vermittlungsquote nach Beruf</a:t>
            </a:r>
          </a:p>
          <a:p>
            <a:endParaRPr lang="de-DE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de-DE" sz="2000" b="1" dirty="0">
                <a:solidFill>
                  <a:srgbClr val="F76F09"/>
                </a:solidFill>
                <a:latin typeface="Calibri" panose="020F0502020204030204" pitchFamily="34" charset="0"/>
              </a:rPr>
              <a:t>C) Abiturienten – Abgänger des Jahres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Eintragungsquote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Vermittlungs- und Integrationsquote nach Unterrichtszweig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Vermittlungs- und Integrationsquote Jahr +1 und +2</a:t>
            </a:r>
          </a:p>
          <a:p>
            <a:endParaRPr lang="de-DE" sz="2000" b="1" dirty="0">
              <a:solidFill>
                <a:srgbClr val="42A7A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816201" y="4809207"/>
            <a:ext cx="3429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Vielen Dank für </a:t>
            </a:r>
          </a:p>
          <a:p>
            <a:pPr algn="ctr">
              <a:defRPr/>
            </a:pPr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Ihre Aufmerksamkeit!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324" y="2583180"/>
            <a:ext cx="3959352" cy="169164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55679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Anzahl Jugendliche, die sich nach Verlassen (oder Abbruch) einer Ausbildung (Schule, Lehre, Studium, …) </a:t>
            </a:r>
            <a:r>
              <a:rPr lang="de-DE" u="sng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im Laufe des jeweiligen Jahres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beim ADG eingetragen haben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932040" y="4509120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66E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Rückgang 2017-2021: -42%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599123"/>
              </p:ext>
            </p:extLst>
          </p:nvPr>
        </p:nvGraphicFramePr>
        <p:xfrm>
          <a:off x="683568" y="2636912"/>
          <a:ext cx="7272808" cy="3174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683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5567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Aufteilung nach Abschlussdiplom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400-00002F981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503918"/>
              </p:ext>
            </p:extLst>
          </p:nvPr>
        </p:nvGraphicFramePr>
        <p:xfrm>
          <a:off x="611560" y="2204865"/>
          <a:ext cx="7920880" cy="344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14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5567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Aufteilung nach Abschlussdiplom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/>
        </p:nvGraphicFramePr>
        <p:xfrm>
          <a:off x="457200" y="2209800"/>
          <a:ext cx="8229599" cy="3811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98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f der gleichen Seite des Rechtecks liegende Ecken abrunden 11"/>
          <p:cNvSpPr/>
          <p:nvPr/>
        </p:nvSpPr>
        <p:spPr>
          <a:xfrm rot="5400000">
            <a:off x="3969812" y="-3681787"/>
            <a:ext cx="684075" cy="8623713"/>
          </a:xfrm>
          <a:prstGeom prst="round2SameRect">
            <a:avLst/>
          </a:prstGeom>
          <a:solidFill>
            <a:srgbClr val="A4B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>
                <a:solidFill>
                  <a:schemeClr val="bg1"/>
                </a:solidFill>
              </a:rPr>
              <a:t>Schulabgänger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15567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Aufteilung nach Abschlussdiplom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74113"/>
              </p:ext>
            </p:extLst>
          </p:nvPr>
        </p:nvGraphicFramePr>
        <p:xfrm>
          <a:off x="4499992" y="1412776"/>
          <a:ext cx="3096343" cy="1995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072">
                  <a:extLst>
                    <a:ext uri="{9D8B030D-6E8A-4147-A177-3AD203B41FA5}">
                      <a16:colId xmlns:a16="http://schemas.microsoft.com/office/drawing/2014/main" val="691488105"/>
                    </a:ext>
                  </a:extLst>
                </a:gridCol>
              </a:tblGrid>
              <a:tr h="245576"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Primarschule</a:t>
                      </a:r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Unterstufe Sek.</a:t>
                      </a:r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Lehre</a:t>
                      </a:r>
                      <a:endParaRPr lang="de-DE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Abi - techn.</a:t>
                      </a:r>
                      <a:endParaRPr lang="de-DE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Abi - </a:t>
                      </a:r>
                      <a:r>
                        <a:rPr lang="de-DE" sz="120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berufl</a:t>
                      </a:r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Abi - allg.</a:t>
                      </a:r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0" marR="7200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Hochschule </a:t>
                      </a:r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</a:p>
                  </a:txBody>
                  <a:tcPr marL="0" marR="720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</a:p>
                  </a:txBody>
                  <a:tcPr marL="0" marR="720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</a:p>
                  </a:txBody>
                  <a:tcPr marL="0" marR="720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Universität</a:t>
                      </a:r>
                      <a:endParaRPr lang="de-DE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0" marR="720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</a:p>
                  </a:txBody>
                  <a:tcPr marL="0" marR="720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marL="0" marR="7200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de-DE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444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0000000-0008-0000-04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473435"/>
              </p:ext>
            </p:extLst>
          </p:nvPr>
        </p:nvGraphicFramePr>
        <p:xfrm>
          <a:off x="1187624" y="3551968"/>
          <a:ext cx="66247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702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15567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Verbleib während 1 Jahr (Überprüfung Oktober T+1)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59993"/>
              </p:ext>
            </p:extLst>
          </p:nvPr>
        </p:nvGraphicFramePr>
        <p:xfrm>
          <a:off x="683568" y="1953186"/>
          <a:ext cx="5040560" cy="1332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523033886"/>
                    </a:ext>
                  </a:extLst>
                </a:gridCol>
              </a:tblGrid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Situation T+1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Arbeit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285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Ausbildung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122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Arbeitslos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Gestrichen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Gesamt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482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444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28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Integriert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598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526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431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390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407</a:t>
                      </a:r>
                    </a:p>
                  </a:txBody>
                  <a:tcPr marL="0" marR="7200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58585"/>
              </p:ext>
            </p:extLst>
          </p:nvPr>
        </p:nvGraphicFramePr>
        <p:xfrm>
          <a:off x="683568" y="3573016"/>
          <a:ext cx="5040560" cy="1326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214">
                  <a:extLst>
                    <a:ext uri="{9D8B030D-6E8A-4147-A177-3AD203B41FA5}">
                      <a16:colId xmlns:a16="http://schemas.microsoft.com/office/drawing/2014/main" val="27749647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Situation T+1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Arbeit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64%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Ausbildung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27%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Arbeitslos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Gestrichen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1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Gesamt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1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1200" b="0" i="0" u="none" strike="noStrike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Integriert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3568" y="508848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Arbeit: Arbeitsaufnahmen während des Jahres</a:t>
            </a:r>
          </a:p>
          <a:p>
            <a:r>
              <a:rPr lang="de-DE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Ausbildung: in Ausbildung während des Jahres</a:t>
            </a:r>
          </a:p>
          <a:p>
            <a:r>
              <a:rPr lang="de-DE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Arbeitslos  = durchgängig arbeitslos</a:t>
            </a:r>
          </a:p>
        </p:txBody>
      </p:sp>
    </p:spTree>
    <p:extLst>
      <p:ext uri="{BB962C8B-B14F-4D97-AF65-F5344CB8AC3E}">
        <p14:creationId xmlns:p14="http://schemas.microsoft.com/office/powerpoint/2010/main" val="154738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046715"/>
              </p:ext>
            </p:extLst>
          </p:nvPr>
        </p:nvGraphicFramePr>
        <p:xfrm>
          <a:off x="179512" y="4077072"/>
          <a:ext cx="439248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00000000-0008-0000-07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155098"/>
              </p:ext>
            </p:extLst>
          </p:nvPr>
        </p:nvGraphicFramePr>
        <p:xfrm>
          <a:off x="4681339" y="4123359"/>
          <a:ext cx="4248472" cy="211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00000000-0008-0000-07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334963"/>
              </p:ext>
            </p:extLst>
          </p:nvPr>
        </p:nvGraphicFramePr>
        <p:xfrm>
          <a:off x="1641356" y="1124744"/>
          <a:ext cx="5882972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8131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fr-BE" dirty="0" err="1"/>
              <a:t>Schulabgänger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5567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Verbleib der eingetragenen Schulabgänger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0000000-0008-0000-0600-00000725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419243"/>
              </p:ext>
            </p:extLst>
          </p:nvPr>
        </p:nvGraphicFramePr>
        <p:xfrm>
          <a:off x="611560" y="2060848"/>
          <a:ext cx="7488832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99468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 AP" ma:contentTypeID="0x01010024235A0062B53642BAE1A683D2D4FACC00D8ED3D19F402C64CB3CDED08A5BA12C6" ma:contentTypeVersion="" ma:contentTypeDescription="Dokument Aktenplan MDG&#10;(DoBu, 13.03.20)" ma:contentTypeScope="" ma:versionID="cc153bf24f79e4c15b1a7d7987b383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7453313406ef00da903471af3fdc9b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haredContentType xmlns="Microsoft.SharePoint.Taxonomy.ContentTypeSync" SourceId="20a49b16-8cd5-4489-8cd3-8a71803b3d9b" ContentTypeId="0x01010024235A0062B53642BAE1A683D2D4FACC" PreviousValue="false"/>
</file>

<file path=customXml/itemProps1.xml><?xml version="1.0" encoding="utf-8"?>
<ds:datastoreItem xmlns:ds="http://schemas.openxmlformats.org/officeDocument/2006/customXml" ds:itemID="{BDF25B12-36E2-4E1D-9875-D71378146E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5C62ED-236E-404F-A122-C26C9526BB96}"/>
</file>

<file path=customXml/itemProps3.xml><?xml version="1.0" encoding="utf-8"?>
<ds:datastoreItem xmlns:ds="http://schemas.openxmlformats.org/officeDocument/2006/customXml" ds:itemID="{C961AF5E-455C-48E3-BE6B-1037EB3135A4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077cf79e-bd0c-4048-afc3-ce8feb168e2c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FFE54D84-BEDC-438C-B73A-CC2204BD10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1204</Words>
  <Application>Microsoft Office PowerPoint</Application>
  <PresentationFormat>Bildschirmpräsentation (4:3)</PresentationFormat>
  <Paragraphs>563</Paragraphs>
  <Slides>20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Larissa-Design</vt:lpstr>
      <vt:lpstr>PowerPoint-Präsentation</vt:lpstr>
      <vt:lpstr>Schulabgängervermittlung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Schulabgänger</vt:lpstr>
      <vt:lpstr>Lehrlinge</vt:lpstr>
      <vt:lpstr>Lehrlinge</vt:lpstr>
      <vt:lpstr>Lehrlinge</vt:lpstr>
      <vt:lpstr>Abiturienten</vt:lpstr>
      <vt:lpstr>Abiturienten</vt:lpstr>
      <vt:lpstr>PowerPoint-Präsentation</vt:lpstr>
    </vt:vector>
  </TitlesOfParts>
  <Company>ADG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Jugendbeschäftigungspolitik in der DG</dc:title>
  <dc:creator>Christiane Lentz</dc:creator>
  <cp:lastModifiedBy>Sandra Paasch</cp:lastModifiedBy>
  <cp:revision>937</cp:revision>
  <cp:lastPrinted>2019-02-19T09:24:43Z</cp:lastPrinted>
  <dcterms:created xsi:type="dcterms:W3CDTF">2011-08-30T09:28:26Z</dcterms:created>
  <dcterms:modified xsi:type="dcterms:W3CDTF">2024-06-25T08:40:30Z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0x01010024235A0062B53642BAE1A683D2D4FACC00D8ED3D19F402C64CB3CDED08A5BA12C6</vt:lpwstr>
  </property>
</Properties>
</file>